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Radley" charset="1" panose="00000500000000000000"/>
      <p:regular r:id="rId15"/>
    </p:embeddedFont>
    <p:embeddedFont>
      <p:font typeface="Carlito" charset="1" panose="020F0502020204030204"/>
      <p:regular r:id="rId16"/>
    </p:embeddedFont>
    <p:embeddedFont>
      <p:font typeface="Radley Italics" charset="1" panose="00000500000000000000"/>
      <p:regular r:id="rId17"/>
    </p:embeddedFont>
    <p:embeddedFont>
      <p:font typeface="Carlito Bold" charset="1" panose="020F050202020403020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jpeg>
</file>

<file path=ppt/media/image2.jpeg>
</file>

<file path=ppt/media/image3.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501953" y="3086346"/>
            <a:ext cx="8324850" cy="6934200"/>
            <a:chOff x="0" y="0"/>
            <a:chExt cx="1289737" cy="1074289"/>
          </a:xfrm>
        </p:grpSpPr>
        <p:sp>
          <p:nvSpPr>
            <p:cNvPr name="Freeform 3" id="3"/>
            <p:cNvSpPr/>
            <p:nvPr/>
          </p:nvSpPr>
          <p:spPr>
            <a:xfrm flipH="false" flipV="false" rot="0">
              <a:off x="0" y="0"/>
              <a:ext cx="1289737" cy="1074289"/>
            </a:xfrm>
            <a:custGeom>
              <a:avLst/>
              <a:gdLst/>
              <a:ahLst/>
              <a:cxnLst/>
              <a:rect r="r" b="b" t="t" l="l"/>
              <a:pathLst>
                <a:path h="1074289" w="1289737">
                  <a:moveTo>
                    <a:pt x="0" y="0"/>
                  </a:moveTo>
                  <a:lnTo>
                    <a:pt x="1289737" y="0"/>
                  </a:lnTo>
                  <a:lnTo>
                    <a:pt x="1289737" y="1074289"/>
                  </a:lnTo>
                  <a:lnTo>
                    <a:pt x="0" y="1074289"/>
                  </a:lnTo>
                  <a:close/>
                </a:path>
              </a:pathLst>
            </a:custGeom>
            <a:blipFill>
              <a:blip r:embed="rId2"/>
              <a:stretch>
                <a:fillRect l="-329" t="0" r="-329" b="0"/>
              </a:stretch>
            </a:blipFill>
          </p:spPr>
        </p:sp>
      </p:grpSp>
      <p:grpSp>
        <p:nvGrpSpPr>
          <p:cNvPr name="Group 4" id="4"/>
          <p:cNvGrpSpPr/>
          <p:nvPr/>
        </p:nvGrpSpPr>
        <p:grpSpPr>
          <a:xfrm rot="0">
            <a:off x="666750" y="666750"/>
            <a:ext cx="16954500" cy="2172955"/>
            <a:chOff x="0" y="0"/>
            <a:chExt cx="22606000" cy="2897274"/>
          </a:xfrm>
        </p:grpSpPr>
        <p:sp>
          <p:nvSpPr>
            <p:cNvPr name="AutoShape 5" id="5"/>
            <p:cNvSpPr/>
            <p:nvPr/>
          </p:nvSpPr>
          <p:spPr>
            <a:xfrm>
              <a:off x="0" y="2884574"/>
              <a:ext cx="22606000" cy="0"/>
            </a:xfrm>
            <a:prstGeom prst="line">
              <a:avLst/>
            </a:prstGeom>
            <a:ln cap="flat" w="25400">
              <a:solidFill>
                <a:srgbClr val="0D47A1"/>
              </a:solidFill>
              <a:prstDash val="solid"/>
              <a:headEnd type="none" len="sm" w="sm"/>
              <a:tailEnd type="none" len="sm" w="sm"/>
            </a:ln>
          </p:spPr>
        </p:sp>
        <p:sp>
          <p:nvSpPr>
            <p:cNvPr name="TextBox 6" id="6"/>
            <p:cNvSpPr txBox="true"/>
            <p:nvPr/>
          </p:nvSpPr>
          <p:spPr>
            <a:xfrm rot="0">
              <a:off x="0" y="161925"/>
              <a:ext cx="22606000" cy="2718394"/>
            </a:xfrm>
            <a:prstGeom prst="rect">
              <a:avLst/>
            </a:prstGeom>
          </p:spPr>
          <p:txBody>
            <a:bodyPr anchor="t" rtlCol="false" tIns="0" lIns="0" bIns="0" rIns="0">
              <a:spAutoFit/>
            </a:bodyPr>
            <a:lstStyle/>
            <a:p>
              <a:pPr algn="ctr" marL="0" indent="0" lvl="0">
                <a:lnSpc>
                  <a:spcPts val="7798"/>
                </a:lnSpc>
              </a:pPr>
              <a:r>
                <a:rPr lang="en-US" sz="7798" spc="-155" u="none">
                  <a:solidFill>
                    <a:srgbClr val="0D47A1"/>
                  </a:solidFill>
                  <a:latin typeface="Radley"/>
                  <a:ea typeface="Radley"/>
                  <a:cs typeface="Radley"/>
                  <a:sym typeface="Radley"/>
                </a:rPr>
                <a:t>Redesigning the Egyptian Tansik Government Website</a:t>
              </a:r>
            </a:p>
          </p:txBody>
        </p:sp>
      </p:grpSp>
      <p:sp>
        <p:nvSpPr>
          <p:cNvPr name="TextBox 7" id="7"/>
          <p:cNvSpPr txBox="true"/>
          <p:nvPr/>
        </p:nvSpPr>
        <p:spPr>
          <a:xfrm rot="0">
            <a:off x="13611225" y="3276600"/>
            <a:ext cx="4010025" cy="659129"/>
          </a:xfrm>
          <a:prstGeom prst="rect">
            <a:avLst/>
          </a:prstGeom>
        </p:spPr>
        <p:txBody>
          <a:bodyPr anchor="t" rtlCol="false" tIns="0" lIns="0" bIns="0" rIns="0">
            <a:spAutoFit/>
          </a:bodyPr>
          <a:lstStyle/>
          <a:p>
            <a:pPr algn="r" marL="0" indent="0" lvl="0">
              <a:lnSpc>
                <a:spcPts val="2520"/>
              </a:lnSpc>
              <a:spcBef>
                <a:spcPct val="0"/>
              </a:spcBef>
            </a:pPr>
            <a:r>
              <a:rPr lang="en-US" sz="1800" spc="239">
                <a:solidFill>
                  <a:srgbClr val="0D47A1"/>
                </a:solidFill>
                <a:latin typeface="Carlito"/>
                <a:ea typeface="Carlito"/>
                <a:cs typeface="Carlito"/>
                <a:sym typeface="Carlito"/>
              </a:rPr>
              <a:t> ENHANCING </a:t>
            </a:r>
            <a:r>
              <a:rPr lang="en-US" sz="1800" spc="239">
                <a:solidFill>
                  <a:srgbClr val="0D47A1"/>
                </a:solidFill>
                <a:latin typeface="Carlito"/>
                <a:ea typeface="Carlito"/>
                <a:cs typeface="Carlito"/>
                <a:sym typeface="Carlito"/>
              </a:rPr>
              <a:t>USER EXPERIENCE FOR HIGH SCHOOL GRADUATES</a:t>
            </a:r>
          </a:p>
        </p:txBody>
      </p:sp>
      <p:sp>
        <p:nvSpPr>
          <p:cNvPr name="TextBox 8" id="8"/>
          <p:cNvSpPr txBox="true"/>
          <p:nvPr/>
        </p:nvSpPr>
        <p:spPr>
          <a:xfrm rot="0">
            <a:off x="666750" y="5608955"/>
            <a:ext cx="4527756" cy="4011295"/>
          </a:xfrm>
          <a:prstGeom prst="rect">
            <a:avLst/>
          </a:prstGeom>
        </p:spPr>
        <p:txBody>
          <a:bodyPr anchor="t" rtlCol="false" tIns="0" lIns="0" bIns="0" rIns="0">
            <a:spAutoFit/>
          </a:bodyPr>
          <a:lstStyle/>
          <a:p>
            <a:pPr algn="l" marL="0" indent="0" lvl="0">
              <a:lnSpc>
                <a:spcPts val="2299"/>
              </a:lnSpc>
            </a:pPr>
            <a:r>
              <a:rPr lang="en-US" sz="2299" i="true">
                <a:solidFill>
                  <a:srgbClr val="0D47A1"/>
                </a:solidFill>
                <a:latin typeface="Radley Italics"/>
                <a:ea typeface="Radley Italics"/>
                <a:cs typeface="Radley Italics"/>
                <a:sym typeface="Radley Italics"/>
              </a:rPr>
              <a:t>Abdelgawad Mohamed Abdelgawad</a:t>
            </a:r>
          </a:p>
          <a:p>
            <a:pPr algn="l" marL="0" indent="0" lvl="0">
              <a:lnSpc>
                <a:spcPts val="2299"/>
              </a:lnSpc>
            </a:pPr>
          </a:p>
          <a:p>
            <a:pPr algn="l" marL="0" indent="0" lvl="0">
              <a:lnSpc>
                <a:spcPts val="2299"/>
              </a:lnSpc>
            </a:pPr>
            <a:r>
              <a:rPr lang="en-US" sz="2299" i="true">
                <a:solidFill>
                  <a:srgbClr val="0D47A1"/>
                </a:solidFill>
                <a:latin typeface="Radley Italics"/>
                <a:ea typeface="Radley Italics"/>
                <a:cs typeface="Radley Italics"/>
                <a:sym typeface="Radley Italics"/>
              </a:rPr>
              <a:t>Ahmed Abdelmagid Attia Zalat</a:t>
            </a:r>
          </a:p>
          <a:p>
            <a:pPr algn="l" marL="0" indent="0" lvl="0">
              <a:lnSpc>
                <a:spcPts val="2299"/>
              </a:lnSpc>
            </a:pPr>
          </a:p>
          <a:p>
            <a:pPr algn="l" marL="0" indent="0" lvl="0">
              <a:lnSpc>
                <a:spcPts val="2299"/>
              </a:lnSpc>
            </a:pPr>
            <a:r>
              <a:rPr lang="en-US" sz="2299" i="true">
                <a:solidFill>
                  <a:srgbClr val="0D47A1"/>
                </a:solidFill>
                <a:latin typeface="Radley Italics"/>
                <a:ea typeface="Radley Italics"/>
                <a:cs typeface="Radley Italics"/>
                <a:sym typeface="Radley Italics"/>
              </a:rPr>
              <a:t>Eman Sherif Abdelwanis Gabr</a:t>
            </a:r>
          </a:p>
          <a:p>
            <a:pPr algn="l" marL="0" indent="0" lvl="0">
              <a:lnSpc>
                <a:spcPts val="2299"/>
              </a:lnSpc>
            </a:pPr>
          </a:p>
          <a:p>
            <a:pPr algn="l" marL="0" indent="0" lvl="0">
              <a:lnSpc>
                <a:spcPts val="2299"/>
              </a:lnSpc>
            </a:pPr>
            <a:r>
              <a:rPr lang="en-US" sz="2299" i="true">
                <a:solidFill>
                  <a:srgbClr val="0D47A1"/>
                </a:solidFill>
                <a:latin typeface="Radley Italics"/>
                <a:ea typeface="Radley Italics"/>
                <a:cs typeface="Radley Italics"/>
                <a:sym typeface="Radley Italics"/>
              </a:rPr>
              <a:t>Hamdy Nashat Eid Saleh Dohim</a:t>
            </a:r>
          </a:p>
          <a:p>
            <a:pPr algn="l" marL="0" indent="0" lvl="0">
              <a:lnSpc>
                <a:spcPts val="2299"/>
              </a:lnSpc>
            </a:pPr>
          </a:p>
          <a:p>
            <a:pPr algn="l" marL="0" indent="0" lvl="0">
              <a:lnSpc>
                <a:spcPts val="2299"/>
              </a:lnSpc>
            </a:pPr>
            <a:r>
              <a:rPr lang="en-US" sz="2299" i="true">
                <a:solidFill>
                  <a:srgbClr val="0D47A1"/>
                </a:solidFill>
                <a:latin typeface="Radley Italics"/>
                <a:ea typeface="Radley Italics"/>
                <a:cs typeface="Radley Italics"/>
                <a:sym typeface="Radley Italics"/>
              </a:rPr>
              <a:t>Mohamed Ali  Elshahat Abohelal</a:t>
            </a:r>
          </a:p>
          <a:p>
            <a:pPr algn="l" marL="0" indent="0" lvl="0">
              <a:lnSpc>
                <a:spcPts val="2299"/>
              </a:lnSpc>
            </a:pPr>
          </a:p>
          <a:p>
            <a:pPr algn="l" marL="0" indent="0" lvl="0">
              <a:lnSpc>
                <a:spcPts val="2299"/>
              </a:lnSpc>
            </a:pPr>
            <a:r>
              <a:rPr lang="en-US" sz="2299" i="true">
                <a:solidFill>
                  <a:srgbClr val="0D47A1"/>
                </a:solidFill>
                <a:latin typeface="Radley Italics"/>
                <a:ea typeface="Radley Italics"/>
                <a:cs typeface="Radley Italics"/>
                <a:sym typeface="Radley Italics"/>
              </a:rPr>
              <a:t>Sama Mohamed Roshdy Mohamed</a:t>
            </a:r>
          </a:p>
          <a:p>
            <a:pPr algn="l" marL="0" indent="0" lvl="0">
              <a:lnSpc>
                <a:spcPts val="2299"/>
              </a:lnSpc>
            </a:pPr>
          </a:p>
          <a:p>
            <a:pPr algn="l" marL="0" indent="0" lvl="0">
              <a:lnSpc>
                <a:spcPts val="2299"/>
              </a:lnSpc>
            </a:pPr>
          </a:p>
          <a:p>
            <a:pPr algn="l" marL="0" indent="0" lvl="0">
              <a:lnSpc>
                <a:spcPts val="2299"/>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53325" y="1191951"/>
            <a:ext cx="10734675" cy="6934200"/>
            <a:chOff x="0" y="0"/>
            <a:chExt cx="3111331" cy="2009804"/>
          </a:xfrm>
        </p:grpSpPr>
        <p:sp>
          <p:nvSpPr>
            <p:cNvPr name="Freeform 3" id="3"/>
            <p:cNvSpPr/>
            <p:nvPr/>
          </p:nvSpPr>
          <p:spPr>
            <a:xfrm flipH="false" flipV="false" rot="0">
              <a:off x="0" y="0"/>
              <a:ext cx="3111331" cy="2009804"/>
            </a:xfrm>
            <a:custGeom>
              <a:avLst/>
              <a:gdLst/>
              <a:ahLst/>
              <a:cxnLst/>
              <a:rect r="r" b="b" t="t" l="l"/>
              <a:pathLst>
                <a:path h="2009804" w="3111331">
                  <a:moveTo>
                    <a:pt x="0" y="0"/>
                  </a:moveTo>
                  <a:lnTo>
                    <a:pt x="3111331" y="0"/>
                  </a:lnTo>
                  <a:lnTo>
                    <a:pt x="3111331" y="2009804"/>
                  </a:lnTo>
                  <a:lnTo>
                    <a:pt x="0" y="2009804"/>
                  </a:lnTo>
                  <a:close/>
                </a:path>
              </a:pathLst>
            </a:custGeom>
            <a:blipFill>
              <a:blip r:embed="rId2"/>
              <a:stretch>
                <a:fillRect l="-74" t="0" r="-74" b="0"/>
              </a:stretch>
            </a:blipFill>
          </p:spPr>
        </p:sp>
      </p:grpSp>
      <p:sp>
        <p:nvSpPr>
          <p:cNvPr name="TextBox 4" id="4"/>
          <p:cNvSpPr txBox="true"/>
          <p:nvPr/>
        </p:nvSpPr>
        <p:spPr>
          <a:xfrm rot="0">
            <a:off x="666750" y="1413825"/>
            <a:ext cx="4619625" cy="328168"/>
          </a:xfrm>
          <a:prstGeom prst="rect">
            <a:avLst/>
          </a:prstGeom>
        </p:spPr>
        <p:txBody>
          <a:bodyPr anchor="t" rtlCol="false" tIns="0" lIns="0" bIns="0" rIns="0">
            <a:spAutoFit/>
          </a:bodyPr>
          <a:lstStyle/>
          <a:p>
            <a:pPr algn="l" marL="0" indent="0" lvl="0">
              <a:lnSpc>
                <a:spcPts val="2575"/>
              </a:lnSpc>
              <a:spcBef>
                <a:spcPct val="0"/>
              </a:spcBef>
            </a:pPr>
            <a:r>
              <a:rPr lang="en-US" sz="2299">
                <a:solidFill>
                  <a:srgbClr val="0D47A1"/>
                </a:solidFill>
                <a:latin typeface="Radley"/>
                <a:ea typeface="Radley"/>
                <a:cs typeface="Radley"/>
                <a:sym typeface="Radley"/>
              </a:rPr>
              <a:t>Target User: High School Graduates </a:t>
            </a:r>
          </a:p>
        </p:txBody>
      </p:sp>
      <p:grpSp>
        <p:nvGrpSpPr>
          <p:cNvPr name="Group 5" id="5"/>
          <p:cNvGrpSpPr/>
          <p:nvPr/>
        </p:nvGrpSpPr>
        <p:grpSpPr>
          <a:xfrm rot="0">
            <a:off x="666750" y="3467100"/>
            <a:ext cx="7507851" cy="2383903"/>
            <a:chOff x="0" y="0"/>
            <a:chExt cx="10010468" cy="3178537"/>
          </a:xfrm>
        </p:grpSpPr>
        <p:sp>
          <p:nvSpPr>
            <p:cNvPr name="TextBox 6" id="6"/>
            <p:cNvSpPr txBox="true"/>
            <p:nvPr/>
          </p:nvSpPr>
          <p:spPr>
            <a:xfrm rot="0">
              <a:off x="0" y="-85725"/>
              <a:ext cx="10010468" cy="988983"/>
            </a:xfrm>
            <a:prstGeom prst="rect">
              <a:avLst/>
            </a:prstGeom>
          </p:spPr>
          <p:txBody>
            <a:bodyPr anchor="t" rtlCol="false" tIns="0" lIns="0" bIns="0" rIns="0">
              <a:spAutoFit/>
            </a:bodyPr>
            <a:lstStyle/>
            <a:p>
              <a:pPr algn="l" marL="0" indent="0" lvl="0">
                <a:lnSpc>
                  <a:spcPts val="6235"/>
                </a:lnSpc>
                <a:spcBef>
                  <a:spcPct val="0"/>
                </a:spcBef>
              </a:pPr>
              <a:r>
                <a:rPr lang="en-US" sz="4453">
                  <a:solidFill>
                    <a:srgbClr val="0D47A1"/>
                  </a:solidFill>
                  <a:latin typeface="Radley"/>
                  <a:ea typeface="Radley"/>
                  <a:cs typeface="Radley"/>
                  <a:sym typeface="Radley"/>
                </a:rPr>
                <a:t>Key Pain Points</a:t>
              </a:r>
            </a:p>
          </p:txBody>
        </p:sp>
        <p:sp>
          <p:nvSpPr>
            <p:cNvPr name="TextBox 7" id="7"/>
            <p:cNvSpPr txBox="true"/>
            <p:nvPr/>
          </p:nvSpPr>
          <p:spPr>
            <a:xfrm rot="0">
              <a:off x="0" y="1150948"/>
              <a:ext cx="10010468" cy="2027589"/>
            </a:xfrm>
            <a:prstGeom prst="rect">
              <a:avLst/>
            </a:prstGeom>
          </p:spPr>
          <p:txBody>
            <a:bodyPr anchor="t" rtlCol="false" tIns="0" lIns="0" bIns="0" rIns="0">
              <a:spAutoFit/>
            </a:bodyPr>
            <a:lstStyle/>
            <a:p>
              <a:pPr algn="l">
                <a:lnSpc>
                  <a:spcPts val="3988"/>
                </a:lnSpc>
              </a:pPr>
              <a:r>
                <a:rPr lang="en-US" sz="2849">
                  <a:solidFill>
                    <a:srgbClr val="0D47A1"/>
                  </a:solidFill>
                  <a:latin typeface="Carlito"/>
                  <a:ea typeface="Carlito"/>
                  <a:cs typeface="Carlito"/>
                  <a:sym typeface="Carlito"/>
                </a:rPr>
                <a:t>High Cognitive Load: Information overload.</a:t>
              </a:r>
            </a:p>
            <a:p>
              <a:pPr algn="l" marL="0" indent="0" lvl="0">
                <a:lnSpc>
                  <a:spcPts val="3988"/>
                </a:lnSpc>
              </a:pPr>
              <a:r>
                <a:rPr lang="en-US" sz="2849">
                  <a:solidFill>
                    <a:srgbClr val="0D47A1"/>
                  </a:solidFill>
                  <a:latin typeface="Carlito"/>
                  <a:ea typeface="Carlito"/>
                  <a:cs typeface="Carlito"/>
                  <a:sym typeface="Carlito"/>
                </a:rPr>
                <a:t>Poor </a:t>
              </a:r>
              <a:r>
                <a:rPr lang="en-US" sz="2849">
                  <a:solidFill>
                    <a:srgbClr val="0D47A1"/>
                  </a:solidFill>
                  <a:latin typeface="Carlito"/>
                  <a:ea typeface="Carlito"/>
                  <a:cs typeface="Carlito"/>
                  <a:sym typeface="Carlito"/>
                </a:rPr>
                <a:t>Navigation: Users feel lost.</a:t>
              </a:r>
            </a:p>
            <a:p>
              <a:pPr algn="l" marL="0" indent="0" lvl="0">
                <a:lnSpc>
                  <a:spcPts val="3988"/>
                </a:lnSpc>
              </a:pPr>
              <a:r>
                <a:rPr lang="en-US" sz="2849">
                  <a:solidFill>
                    <a:srgbClr val="0D47A1"/>
                  </a:solidFill>
                  <a:latin typeface="Carlito"/>
                  <a:ea typeface="Carlito"/>
                  <a:cs typeface="Carlito"/>
                  <a:sym typeface="Carlito"/>
                </a:rPr>
                <a:t>Outdated UI: Lack of visual hierarchy.</a:t>
              </a:r>
            </a:p>
          </p:txBody>
        </p:sp>
      </p:grpSp>
      <p:grpSp>
        <p:nvGrpSpPr>
          <p:cNvPr name="Group 8" id="8"/>
          <p:cNvGrpSpPr/>
          <p:nvPr/>
        </p:nvGrpSpPr>
        <p:grpSpPr>
          <a:xfrm rot="0">
            <a:off x="666750" y="9184102"/>
            <a:ext cx="2171730" cy="2205796"/>
            <a:chOff x="0" y="0"/>
            <a:chExt cx="812800" cy="825500"/>
          </a:xfrm>
        </p:grpSpPr>
        <p:sp>
          <p:nvSpPr>
            <p:cNvPr name="Freeform 9" id="9"/>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0D47A1"/>
            </a:solidFill>
          </p:spPr>
        </p:sp>
        <p:sp>
          <p:nvSpPr>
            <p:cNvPr name="TextBox 10" id="10"/>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9593" y="1908027"/>
            <a:ext cx="10921657" cy="7517979"/>
            <a:chOff x="0" y="0"/>
            <a:chExt cx="4063236" cy="2796949"/>
          </a:xfrm>
        </p:grpSpPr>
        <p:sp>
          <p:nvSpPr>
            <p:cNvPr name="Freeform 3" id="3"/>
            <p:cNvSpPr/>
            <p:nvPr/>
          </p:nvSpPr>
          <p:spPr>
            <a:xfrm flipH="false" flipV="false" rot="0">
              <a:off x="0" y="0"/>
              <a:ext cx="4063236" cy="2796949"/>
            </a:xfrm>
            <a:custGeom>
              <a:avLst/>
              <a:gdLst/>
              <a:ahLst/>
              <a:cxnLst/>
              <a:rect r="r" b="b" t="t" l="l"/>
              <a:pathLst>
                <a:path h="2796949" w="4063236">
                  <a:moveTo>
                    <a:pt x="0" y="0"/>
                  </a:moveTo>
                  <a:lnTo>
                    <a:pt x="4063236" y="0"/>
                  </a:lnTo>
                  <a:lnTo>
                    <a:pt x="4063236" y="2796949"/>
                  </a:lnTo>
                  <a:lnTo>
                    <a:pt x="0" y="2796949"/>
                  </a:lnTo>
                  <a:close/>
                </a:path>
              </a:pathLst>
            </a:custGeom>
            <a:blipFill>
              <a:blip r:embed="rId2"/>
              <a:stretch>
                <a:fillRect l="-7602" t="0" r="-7602" b="0"/>
              </a:stretch>
            </a:blipFill>
          </p:spPr>
        </p:sp>
      </p:grpSp>
      <p:sp>
        <p:nvSpPr>
          <p:cNvPr name="TextBox 4" id="4"/>
          <p:cNvSpPr txBox="true"/>
          <p:nvPr/>
        </p:nvSpPr>
        <p:spPr>
          <a:xfrm rot="0">
            <a:off x="666750" y="723900"/>
            <a:ext cx="16954500" cy="1004572"/>
          </a:xfrm>
          <a:prstGeom prst="rect">
            <a:avLst/>
          </a:prstGeom>
        </p:spPr>
        <p:txBody>
          <a:bodyPr anchor="t" rtlCol="false" tIns="0" lIns="0" bIns="0" rIns="0">
            <a:spAutoFit/>
          </a:bodyPr>
          <a:lstStyle/>
          <a:p>
            <a:pPr algn="ctr">
              <a:lnSpc>
                <a:spcPts val="7840"/>
              </a:lnSpc>
            </a:pPr>
            <a:r>
              <a:rPr lang="en-US" sz="7000">
                <a:solidFill>
                  <a:srgbClr val="0D47A1"/>
                </a:solidFill>
                <a:latin typeface="Radley"/>
                <a:ea typeface="Radley"/>
                <a:cs typeface="Radley"/>
                <a:sym typeface="Radley"/>
              </a:rPr>
              <a:t>Heuristic Violation</a:t>
            </a:r>
          </a:p>
        </p:txBody>
      </p:sp>
      <p:grpSp>
        <p:nvGrpSpPr>
          <p:cNvPr name="Group 5" id="5"/>
          <p:cNvGrpSpPr/>
          <p:nvPr/>
        </p:nvGrpSpPr>
        <p:grpSpPr>
          <a:xfrm rot="0">
            <a:off x="1267583" y="2185997"/>
            <a:ext cx="3476954" cy="1200265"/>
            <a:chOff x="0" y="0"/>
            <a:chExt cx="4635939" cy="1600354"/>
          </a:xfrm>
        </p:grpSpPr>
        <p:sp>
          <p:nvSpPr>
            <p:cNvPr name="TextBox 6" id="6"/>
            <p:cNvSpPr txBox="true"/>
            <p:nvPr/>
          </p:nvSpPr>
          <p:spPr>
            <a:xfrm rot="0">
              <a:off x="0" y="-57150"/>
              <a:ext cx="4635939" cy="655236"/>
            </a:xfrm>
            <a:prstGeom prst="rect">
              <a:avLst/>
            </a:prstGeom>
          </p:spPr>
          <p:txBody>
            <a:bodyPr anchor="t" rtlCol="false" tIns="0" lIns="0" bIns="0" rIns="0">
              <a:spAutoFit/>
            </a:bodyPr>
            <a:lstStyle/>
            <a:p>
              <a:pPr algn="l" marL="0" indent="0" lvl="0">
                <a:lnSpc>
                  <a:spcPts val="4150"/>
                </a:lnSpc>
                <a:spcBef>
                  <a:spcPct val="0"/>
                </a:spcBef>
              </a:pPr>
              <a:r>
                <a:rPr lang="en-US" sz="2964">
                  <a:solidFill>
                    <a:srgbClr val="0D47A1"/>
                  </a:solidFill>
                  <a:latin typeface="Radley"/>
                  <a:ea typeface="Radley"/>
                  <a:cs typeface="Radley"/>
                  <a:sym typeface="Radley"/>
                </a:rPr>
                <a:t>Bad Affordance</a:t>
              </a:r>
            </a:p>
          </p:txBody>
        </p:sp>
        <p:sp>
          <p:nvSpPr>
            <p:cNvPr name="TextBox 7" id="7"/>
            <p:cNvSpPr txBox="true"/>
            <p:nvPr/>
          </p:nvSpPr>
          <p:spPr>
            <a:xfrm rot="0">
              <a:off x="0" y="572288"/>
              <a:ext cx="4635939" cy="1028065"/>
            </a:xfrm>
            <a:prstGeom prst="rect">
              <a:avLst/>
            </a:prstGeom>
          </p:spPr>
          <p:txBody>
            <a:bodyPr anchor="t" rtlCol="false" tIns="0" lIns="0" bIns="0" rIns="0">
              <a:spAutoFit/>
            </a:bodyPr>
            <a:lstStyle/>
            <a:p>
              <a:pPr algn="l" marL="0" indent="0" lvl="0">
                <a:lnSpc>
                  <a:spcPts val="3044"/>
                </a:lnSpc>
              </a:pPr>
              <a:r>
                <a:rPr lang="en-US" sz="2174">
                  <a:solidFill>
                    <a:srgbClr val="0D47A1"/>
                  </a:solidFill>
                  <a:latin typeface="Carlito"/>
                  <a:ea typeface="Carlito"/>
                  <a:cs typeface="Carlito"/>
                  <a:sym typeface="Carlito"/>
                </a:rPr>
                <a:t>Users struggle with unclear interactive elements</a:t>
              </a:r>
            </a:p>
          </p:txBody>
        </p:sp>
      </p:grpSp>
      <p:grpSp>
        <p:nvGrpSpPr>
          <p:cNvPr name="Group 8" id="8"/>
          <p:cNvGrpSpPr/>
          <p:nvPr/>
        </p:nvGrpSpPr>
        <p:grpSpPr>
          <a:xfrm rot="0">
            <a:off x="1232961" y="5292647"/>
            <a:ext cx="3476954" cy="1257279"/>
            <a:chOff x="0" y="0"/>
            <a:chExt cx="4635939" cy="1676372"/>
          </a:xfrm>
        </p:grpSpPr>
        <p:sp>
          <p:nvSpPr>
            <p:cNvPr name="TextBox 9" id="9"/>
            <p:cNvSpPr txBox="true"/>
            <p:nvPr/>
          </p:nvSpPr>
          <p:spPr>
            <a:xfrm rot="0">
              <a:off x="0" y="-57150"/>
              <a:ext cx="4635939" cy="655236"/>
            </a:xfrm>
            <a:prstGeom prst="rect">
              <a:avLst/>
            </a:prstGeom>
          </p:spPr>
          <p:txBody>
            <a:bodyPr anchor="t" rtlCol="false" tIns="0" lIns="0" bIns="0" rIns="0">
              <a:spAutoFit/>
            </a:bodyPr>
            <a:lstStyle/>
            <a:p>
              <a:pPr algn="l" marL="0" indent="0" lvl="0">
                <a:lnSpc>
                  <a:spcPts val="4150"/>
                </a:lnSpc>
                <a:spcBef>
                  <a:spcPct val="0"/>
                </a:spcBef>
              </a:pPr>
              <a:r>
                <a:rPr lang="en-US" sz="2964">
                  <a:solidFill>
                    <a:srgbClr val="0D47A1"/>
                  </a:solidFill>
                  <a:latin typeface="Radley"/>
                  <a:ea typeface="Radley"/>
                  <a:cs typeface="Radley"/>
                  <a:sym typeface="Radley"/>
                </a:rPr>
                <a:t>Inconsistency</a:t>
              </a:r>
            </a:p>
          </p:txBody>
        </p:sp>
        <p:sp>
          <p:nvSpPr>
            <p:cNvPr name="TextBox 10" id="10"/>
            <p:cNvSpPr txBox="true"/>
            <p:nvPr/>
          </p:nvSpPr>
          <p:spPr>
            <a:xfrm rot="0">
              <a:off x="0" y="648307"/>
              <a:ext cx="4635939" cy="1028065"/>
            </a:xfrm>
            <a:prstGeom prst="rect">
              <a:avLst/>
            </a:prstGeom>
          </p:spPr>
          <p:txBody>
            <a:bodyPr anchor="t" rtlCol="false" tIns="0" lIns="0" bIns="0" rIns="0">
              <a:spAutoFit/>
            </a:bodyPr>
            <a:lstStyle/>
            <a:p>
              <a:pPr algn="l" marL="0" indent="0" lvl="0">
                <a:lnSpc>
                  <a:spcPts val="3044"/>
                </a:lnSpc>
                <a:spcBef>
                  <a:spcPct val="0"/>
                </a:spcBef>
              </a:pPr>
              <a:r>
                <a:rPr lang="en-US" sz="2174" strike="noStrike" u="none">
                  <a:solidFill>
                    <a:srgbClr val="0D47A1"/>
                  </a:solidFill>
                  <a:latin typeface="Carlito"/>
                  <a:ea typeface="Carlito"/>
                  <a:cs typeface="Carlito"/>
                  <a:sym typeface="Carlito"/>
                </a:rPr>
                <a:t>Mixed elements cause confusion across pages</a:t>
              </a:r>
            </a:p>
          </p:txBody>
        </p:sp>
      </p:grpSp>
      <p:grpSp>
        <p:nvGrpSpPr>
          <p:cNvPr name="Group 11" id="11"/>
          <p:cNvGrpSpPr/>
          <p:nvPr/>
        </p:nvGrpSpPr>
        <p:grpSpPr>
          <a:xfrm rot="0">
            <a:off x="1267583" y="3739322"/>
            <a:ext cx="3407712" cy="1200265"/>
            <a:chOff x="0" y="0"/>
            <a:chExt cx="4543615" cy="1600354"/>
          </a:xfrm>
        </p:grpSpPr>
        <p:sp>
          <p:nvSpPr>
            <p:cNvPr name="TextBox 12" id="12"/>
            <p:cNvSpPr txBox="true"/>
            <p:nvPr/>
          </p:nvSpPr>
          <p:spPr>
            <a:xfrm rot="0">
              <a:off x="0" y="-57150"/>
              <a:ext cx="4543615" cy="655236"/>
            </a:xfrm>
            <a:prstGeom prst="rect">
              <a:avLst/>
            </a:prstGeom>
          </p:spPr>
          <p:txBody>
            <a:bodyPr anchor="t" rtlCol="false" tIns="0" lIns="0" bIns="0" rIns="0">
              <a:spAutoFit/>
            </a:bodyPr>
            <a:lstStyle/>
            <a:p>
              <a:pPr algn="l" marL="0" indent="0" lvl="0">
                <a:lnSpc>
                  <a:spcPts val="4150"/>
                </a:lnSpc>
                <a:spcBef>
                  <a:spcPct val="0"/>
                </a:spcBef>
              </a:pPr>
              <a:r>
                <a:rPr lang="en-US" sz="2964">
                  <a:solidFill>
                    <a:srgbClr val="0D47A1"/>
                  </a:solidFill>
                  <a:latin typeface="Radley"/>
                  <a:ea typeface="Radley"/>
                  <a:cs typeface="Radley"/>
                  <a:sym typeface="Radley"/>
                </a:rPr>
                <a:t>Clutter</a:t>
              </a:r>
            </a:p>
          </p:txBody>
        </p:sp>
        <p:sp>
          <p:nvSpPr>
            <p:cNvPr name="TextBox 13" id="13"/>
            <p:cNvSpPr txBox="true"/>
            <p:nvPr/>
          </p:nvSpPr>
          <p:spPr>
            <a:xfrm rot="0">
              <a:off x="0" y="572288"/>
              <a:ext cx="4543615" cy="1028065"/>
            </a:xfrm>
            <a:prstGeom prst="rect">
              <a:avLst/>
            </a:prstGeom>
          </p:spPr>
          <p:txBody>
            <a:bodyPr anchor="t" rtlCol="false" tIns="0" lIns="0" bIns="0" rIns="0">
              <a:spAutoFit/>
            </a:bodyPr>
            <a:lstStyle/>
            <a:p>
              <a:pPr algn="l" marL="0" indent="0" lvl="0">
                <a:lnSpc>
                  <a:spcPts val="3044"/>
                </a:lnSpc>
                <a:spcBef>
                  <a:spcPct val="0"/>
                </a:spcBef>
              </a:pPr>
              <a:r>
                <a:rPr lang="en-US" sz="2174" strike="noStrike" u="none">
                  <a:solidFill>
                    <a:srgbClr val="0D47A1"/>
                  </a:solidFill>
                  <a:latin typeface="Carlito"/>
                  <a:ea typeface="Carlito"/>
                  <a:cs typeface="Carlito"/>
                  <a:sym typeface="Carlito"/>
                </a:rPr>
                <a:t>Overwhelming elements disrupt user experience</a:t>
              </a:r>
            </a:p>
          </p:txBody>
        </p:sp>
      </p:grpSp>
      <p:grpSp>
        <p:nvGrpSpPr>
          <p:cNvPr name="Group 14" id="14"/>
          <p:cNvGrpSpPr/>
          <p:nvPr/>
        </p:nvGrpSpPr>
        <p:grpSpPr>
          <a:xfrm rot="0">
            <a:off x="1267583" y="7143183"/>
            <a:ext cx="3476954" cy="1257279"/>
            <a:chOff x="0" y="0"/>
            <a:chExt cx="4635939" cy="1676372"/>
          </a:xfrm>
        </p:grpSpPr>
        <p:sp>
          <p:nvSpPr>
            <p:cNvPr name="TextBox 15" id="15"/>
            <p:cNvSpPr txBox="true"/>
            <p:nvPr/>
          </p:nvSpPr>
          <p:spPr>
            <a:xfrm rot="0">
              <a:off x="0" y="-57150"/>
              <a:ext cx="4635939" cy="655236"/>
            </a:xfrm>
            <a:prstGeom prst="rect">
              <a:avLst/>
            </a:prstGeom>
          </p:spPr>
          <p:txBody>
            <a:bodyPr anchor="t" rtlCol="false" tIns="0" lIns="0" bIns="0" rIns="0">
              <a:spAutoFit/>
            </a:bodyPr>
            <a:lstStyle/>
            <a:p>
              <a:pPr algn="l" marL="0" indent="0" lvl="0">
                <a:lnSpc>
                  <a:spcPts val="4150"/>
                </a:lnSpc>
                <a:spcBef>
                  <a:spcPct val="0"/>
                </a:spcBef>
              </a:pPr>
              <a:r>
                <a:rPr lang="en-US" sz="2964">
                  <a:solidFill>
                    <a:srgbClr val="0D47A1"/>
                  </a:solidFill>
                  <a:latin typeface="Radley"/>
                  <a:ea typeface="Radley"/>
                  <a:cs typeface="Radley"/>
                  <a:sym typeface="Radley"/>
                </a:rPr>
                <a:t>Poor Navigation</a:t>
              </a:r>
            </a:p>
          </p:txBody>
        </p:sp>
        <p:sp>
          <p:nvSpPr>
            <p:cNvPr name="TextBox 16" id="16"/>
            <p:cNvSpPr txBox="true"/>
            <p:nvPr/>
          </p:nvSpPr>
          <p:spPr>
            <a:xfrm rot="0">
              <a:off x="0" y="648307"/>
              <a:ext cx="4635939" cy="1028065"/>
            </a:xfrm>
            <a:prstGeom prst="rect">
              <a:avLst/>
            </a:prstGeom>
          </p:spPr>
          <p:txBody>
            <a:bodyPr anchor="t" rtlCol="false" tIns="0" lIns="0" bIns="0" rIns="0">
              <a:spAutoFit/>
            </a:bodyPr>
            <a:lstStyle/>
            <a:p>
              <a:pPr algn="l" marL="0" indent="0" lvl="0">
                <a:lnSpc>
                  <a:spcPts val="3044"/>
                </a:lnSpc>
                <a:spcBef>
                  <a:spcPct val="0"/>
                </a:spcBef>
              </a:pPr>
              <a:r>
                <a:rPr lang="en-US" sz="2174" strike="noStrike" u="none">
                  <a:solidFill>
                    <a:srgbClr val="0D47A1"/>
                  </a:solidFill>
                  <a:latin typeface="Carlito"/>
                  <a:ea typeface="Carlito"/>
                  <a:cs typeface="Carlito"/>
                  <a:sym typeface="Carlito"/>
                </a:rPr>
                <a:t>Difficulty finding essential features and information</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145212" y="0"/>
            <a:ext cx="11142788" cy="7485119"/>
            <a:chOff x="0" y="0"/>
            <a:chExt cx="2991912" cy="2009804"/>
          </a:xfrm>
        </p:grpSpPr>
        <p:sp>
          <p:nvSpPr>
            <p:cNvPr name="Freeform 3" id="3"/>
            <p:cNvSpPr/>
            <p:nvPr/>
          </p:nvSpPr>
          <p:spPr>
            <a:xfrm flipH="false" flipV="false" rot="0">
              <a:off x="0" y="0"/>
              <a:ext cx="2991912" cy="2009804"/>
            </a:xfrm>
            <a:custGeom>
              <a:avLst/>
              <a:gdLst/>
              <a:ahLst/>
              <a:cxnLst/>
              <a:rect r="r" b="b" t="t" l="l"/>
              <a:pathLst>
                <a:path h="2009804" w="2991912">
                  <a:moveTo>
                    <a:pt x="0" y="0"/>
                  </a:moveTo>
                  <a:lnTo>
                    <a:pt x="2991912" y="0"/>
                  </a:lnTo>
                  <a:lnTo>
                    <a:pt x="2991912" y="2009804"/>
                  </a:lnTo>
                  <a:lnTo>
                    <a:pt x="0" y="2009804"/>
                  </a:lnTo>
                  <a:close/>
                </a:path>
              </a:pathLst>
            </a:custGeom>
            <a:blipFill>
              <a:blip r:embed="rId2"/>
              <a:stretch>
                <a:fillRect l="-6568" t="0" r="-6568" b="0"/>
              </a:stretch>
            </a:blipFill>
          </p:spPr>
        </p:sp>
      </p:grpSp>
      <p:grpSp>
        <p:nvGrpSpPr>
          <p:cNvPr name="Group 4" id="4"/>
          <p:cNvGrpSpPr/>
          <p:nvPr/>
        </p:nvGrpSpPr>
        <p:grpSpPr>
          <a:xfrm rot="0">
            <a:off x="666750" y="9184102"/>
            <a:ext cx="2171730" cy="2205796"/>
            <a:chOff x="0" y="0"/>
            <a:chExt cx="812800" cy="825500"/>
          </a:xfrm>
        </p:grpSpPr>
        <p:sp>
          <p:nvSpPr>
            <p:cNvPr name="Freeform 5" id="5"/>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0D47A1"/>
            </a:solidFill>
          </p:spPr>
        </p:sp>
        <p:sp>
          <p:nvSpPr>
            <p:cNvPr name="TextBox 6" id="6"/>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
        <p:nvSpPr>
          <p:cNvPr name="Freeform 7" id="7"/>
          <p:cNvSpPr/>
          <p:nvPr/>
        </p:nvSpPr>
        <p:spPr>
          <a:xfrm flipH="false" flipV="false" rot="0">
            <a:off x="7145212" y="-3661884"/>
            <a:ext cx="11420828" cy="11420828"/>
          </a:xfrm>
          <a:custGeom>
            <a:avLst/>
            <a:gdLst/>
            <a:ahLst/>
            <a:cxnLst/>
            <a:rect r="r" b="b" t="t" l="l"/>
            <a:pathLst>
              <a:path h="11420828" w="11420828">
                <a:moveTo>
                  <a:pt x="0" y="0"/>
                </a:moveTo>
                <a:lnTo>
                  <a:pt x="11420828" y="0"/>
                </a:lnTo>
                <a:lnTo>
                  <a:pt x="11420828" y="11420829"/>
                </a:lnTo>
                <a:lnTo>
                  <a:pt x="0" y="114208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666750" y="3014447"/>
            <a:ext cx="6148460" cy="460629"/>
          </a:xfrm>
          <a:prstGeom prst="rect">
            <a:avLst/>
          </a:prstGeom>
        </p:spPr>
        <p:txBody>
          <a:bodyPr anchor="t" rtlCol="false" tIns="0" lIns="0" bIns="0" rIns="0">
            <a:spAutoFit/>
          </a:bodyPr>
          <a:lstStyle/>
          <a:p>
            <a:pPr algn="l" marL="0" indent="0" lvl="0">
              <a:lnSpc>
                <a:spcPts val="3528"/>
              </a:lnSpc>
              <a:spcBef>
                <a:spcPct val="0"/>
              </a:spcBef>
            </a:pPr>
            <a:r>
              <a:rPr lang="en-US" sz="3150">
                <a:solidFill>
                  <a:srgbClr val="0D47A1"/>
                </a:solidFill>
                <a:latin typeface="Radley"/>
                <a:ea typeface="Radley"/>
                <a:cs typeface="Radley"/>
                <a:sym typeface="Radley"/>
              </a:rPr>
              <a:t>Mod</a:t>
            </a:r>
            <a:r>
              <a:rPr lang="en-US" sz="3150">
                <a:solidFill>
                  <a:srgbClr val="0D47A1"/>
                </a:solidFill>
                <a:latin typeface="Radley"/>
                <a:ea typeface="Radley"/>
                <a:cs typeface="Radley"/>
                <a:sym typeface="Radley"/>
              </a:rPr>
              <a:t>ern Design &amp; Better Usability.</a:t>
            </a:r>
          </a:p>
        </p:txBody>
      </p:sp>
      <p:sp>
        <p:nvSpPr>
          <p:cNvPr name="TextBox 9" id="9"/>
          <p:cNvSpPr txBox="true"/>
          <p:nvPr/>
        </p:nvSpPr>
        <p:spPr>
          <a:xfrm rot="0">
            <a:off x="205431" y="4511151"/>
            <a:ext cx="6939781" cy="2996184"/>
          </a:xfrm>
          <a:prstGeom prst="rect">
            <a:avLst/>
          </a:prstGeom>
        </p:spPr>
        <p:txBody>
          <a:bodyPr anchor="t" rtlCol="false" tIns="0" lIns="0" bIns="0" rIns="0">
            <a:spAutoFit/>
          </a:bodyPr>
          <a:lstStyle/>
          <a:p>
            <a:pPr algn="ctr" marL="0" indent="0" lvl="0">
              <a:lnSpc>
                <a:spcPts val="2688"/>
              </a:lnSpc>
              <a:spcBef>
                <a:spcPct val="0"/>
              </a:spcBef>
            </a:pPr>
            <a:r>
              <a:rPr lang="en-US" sz="2400" u="sng">
                <a:solidFill>
                  <a:srgbClr val="0D47A1"/>
                </a:solidFill>
                <a:latin typeface="Radley"/>
                <a:ea typeface="Radley"/>
                <a:cs typeface="Radley"/>
                <a:sym typeface="Radley"/>
              </a:rPr>
              <a:t>C</a:t>
            </a:r>
            <a:r>
              <a:rPr lang="en-US" sz="2400" u="sng">
                <a:solidFill>
                  <a:srgbClr val="0D47A1"/>
                </a:solidFill>
                <a:latin typeface="Radley"/>
                <a:ea typeface="Radley"/>
                <a:cs typeface="Radley"/>
                <a:sym typeface="Radley"/>
              </a:rPr>
              <a:t>oncepts</a:t>
            </a:r>
            <a:r>
              <a:rPr lang="en-US" sz="2400">
                <a:solidFill>
                  <a:srgbClr val="0D47A1"/>
                </a:solidFill>
                <a:latin typeface="Radley"/>
                <a:ea typeface="Radley"/>
                <a:cs typeface="Radley"/>
                <a:sym typeface="Radley"/>
              </a:rPr>
              <a:t>: Visibility &amp; Mapping.</a:t>
            </a:r>
          </a:p>
          <a:p>
            <a:pPr algn="ctr" marL="0" indent="0" lvl="0">
              <a:lnSpc>
                <a:spcPts val="2688"/>
              </a:lnSpc>
              <a:spcBef>
                <a:spcPct val="0"/>
              </a:spcBef>
            </a:pPr>
          </a:p>
          <a:p>
            <a:pPr algn="ctr" marL="0" indent="0" lvl="0">
              <a:lnSpc>
                <a:spcPts val="2688"/>
              </a:lnSpc>
              <a:spcBef>
                <a:spcPct val="0"/>
              </a:spcBef>
            </a:pPr>
            <a:r>
              <a:rPr lang="en-US" sz="2400" u="sng">
                <a:solidFill>
                  <a:srgbClr val="0D47A1"/>
                </a:solidFill>
                <a:latin typeface="Radley"/>
                <a:ea typeface="Radley"/>
                <a:cs typeface="Radley"/>
                <a:sym typeface="Radley"/>
              </a:rPr>
              <a:t>Improvements</a:t>
            </a:r>
            <a:r>
              <a:rPr lang="en-US" sz="2400">
                <a:solidFill>
                  <a:srgbClr val="0D47A1"/>
                </a:solidFill>
                <a:latin typeface="Radley"/>
                <a:ea typeface="Radley"/>
                <a:cs typeface="Radley"/>
                <a:sym typeface="Radley"/>
              </a:rPr>
              <a:t>:</a:t>
            </a:r>
          </a:p>
          <a:p>
            <a:pPr algn="ctr" marL="0" indent="0" lvl="0">
              <a:lnSpc>
                <a:spcPts val="2688"/>
              </a:lnSpc>
              <a:spcBef>
                <a:spcPct val="0"/>
              </a:spcBef>
            </a:pPr>
          </a:p>
          <a:p>
            <a:pPr algn="ctr" marL="0" indent="0" lvl="0">
              <a:lnSpc>
                <a:spcPts val="2688"/>
              </a:lnSpc>
              <a:spcBef>
                <a:spcPct val="0"/>
              </a:spcBef>
            </a:pPr>
            <a:r>
              <a:rPr lang="en-US" sz="2400">
                <a:solidFill>
                  <a:srgbClr val="0D47A1"/>
                </a:solidFill>
                <a:latin typeface="Radley"/>
                <a:ea typeface="Radley"/>
                <a:cs typeface="Radley"/>
                <a:sym typeface="Radley"/>
              </a:rPr>
              <a:t>Layout: Clear "Cards" layout to organize scattered services.</a:t>
            </a:r>
          </a:p>
          <a:p>
            <a:pPr algn="ctr" marL="0" indent="0" lvl="0">
              <a:lnSpc>
                <a:spcPts val="2688"/>
              </a:lnSpc>
              <a:spcBef>
                <a:spcPct val="0"/>
              </a:spcBef>
            </a:pPr>
            <a:r>
              <a:rPr lang="en-US" sz="2400">
                <a:solidFill>
                  <a:srgbClr val="0D47A1"/>
                </a:solidFill>
                <a:latin typeface="Radley"/>
                <a:ea typeface="Radley"/>
                <a:cs typeface="Radley"/>
                <a:sym typeface="Radley"/>
              </a:rPr>
              <a:t>Visual Hierarchy: Used intuitive icons to ensure instant recognition.</a:t>
            </a:r>
          </a:p>
          <a:p>
            <a:pPr algn="l" marL="0" indent="0" lvl="0">
              <a:lnSpc>
                <a:spcPts val="2688"/>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448355" y="3392101"/>
            <a:ext cx="6839645" cy="6811818"/>
            <a:chOff x="0" y="0"/>
            <a:chExt cx="1982406" cy="1974341"/>
          </a:xfrm>
        </p:grpSpPr>
        <p:sp>
          <p:nvSpPr>
            <p:cNvPr name="Freeform 3" id="3"/>
            <p:cNvSpPr/>
            <p:nvPr/>
          </p:nvSpPr>
          <p:spPr>
            <a:xfrm flipH="false" flipV="false" rot="0">
              <a:off x="0" y="0"/>
              <a:ext cx="1982407" cy="1974341"/>
            </a:xfrm>
            <a:custGeom>
              <a:avLst/>
              <a:gdLst/>
              <a:ahLst/>
              <a:cxnLst/>
              <a:rect r="r" b="b" t="t" l="l"/>
              <a:pathLst>
                <a:path h="1974341" w="1982407">
                  <a:moveTo>
                    <a:pt x="0" y="0"/>
                  </a:moveTo>
                  <a:lnTo>
                    <a:pt x="1982407" y="0"/>
                  </a:lnTo>
                  <a:lnTo>
                    <a:pt x="1982407" y="1974341"/>
                  </a:lnTo>
                  <a:lnTo>
                    <a:pt x="0" y="1974341"/>
                  </a:lnTo>
                  <a:close/>
                </a:path>
              </a:pathLst>
            </a:custGeom>
            <a:blipFill>
              <a:blip r:embed="rId2"/>
              <a:stretch>
                <a:fillRect l="-1469" t="0" r="-1469" b="0"/>
              </a:stretch>
            </a:blipFill>
          </p:spPr>
        </p:sp>
      </p:grpSp>
      <p:grpSp>
        <p:nvGrpSpPr>
          <p:cNvPr name="Group 4" id="4"/>
          <p:cNvGrpSpPr/>
          <p:nvPr/>
        </p:nvGrpSpPr>
        <p:grpSpPr>
          <a:xfrm rot="0">
            <a:off x="0" y="3392101"/>
            <a:ext cx="8202443" cy="6994544"/>
            <a:chOff x="0" y="0"/>
            <a:chExt cx="3499851" cy="2984460"/>
          </a:xfrm>
        </p:grpSpPr>
        <p:sp>
          <p:nvSpPr>
            <p:cNvPr name="Freeform 5" id="5"/>
            <p:cNvSpPr/>
            <p:nvPr/>
          </p:nvSpPr>
          <p:spPr>
            <a:xfrm flipH="false" flipV="false" rot="0">
              <a:off x="0" y="0"/>
              <a:ext cx="3499851" cy="2984459"/>
            </a:xfrm>
            <a:custGeom>
              <a:avLst/>
              <a:gdLst/>
              <a:ahLst/>
              <a:cxnLst/>
              <a:rect r="r" b="b" t="t" l="l"/>
              <a:pathLst>
                <a:path h="2984459" w="3499851">
                  <a:moveTo>
                    <a:pt x="0" y="0"/>
                  </a:moveTo>
                  <a:lnTo>
                    <a:pt x="3499851" y="0"/>
                  </a:lnTo>
                  <a:lnTo>
                    <a:pt x="3499851" y="2984459"/>
                  </a:lnTo>
                  <a:lnTo>
                    <a:pt x="0" y="2984459"/>
                  </a:lnTo>
                  <a:close/>
                </a:path>
              </a:pathLst>
            </a:custGeom>
            <a:blipFill>
              <a:blip r:embed="rId3"/>
              <a:stretch>
                <a:fillRect l="-34221" t="0" r="-34221" b="0"/>
              </a:stretch>
            </a:blipFill>
          </p:spPr>
        </p:sp>
      </p:grpSp>
      <p:sp>
        <p:nvSpPr>
          <p:cNvPr name="Freeform 6" id="6"/>
          <p:cNvSpPr/>
          <p:nvPr/>
        </p:nvSpPr>
        <p:spPr>
          <a:xfrm flipH="false" flipV="false" rot="0">
            <a:off x="11448355" y="3364274"/>
            <a:ext cx="6922726" cy="6922726"/>
          </a:xfrm>
          <a:custGeom>
            <a:avLst/>
            <a:gdLst/>
            <a:ahLst/>
            <a:cxnLst/>
            <a:rect r="r" b="b" t="t" l="l"/>
            <a:pathLst>
              <a:path h="6922726" w="6922726">
                <a:moveTo>
                  <a:pt x="0" y="0"/>
                </a:moveTo>
                <a:lnTo>
                  <a:pt x="6922725" y="0"/>
                </a:lnTo>
                <a:lnTo>
                  <a:pt x="6922725" y="6922726"/>
                </a:lnTo>
                <a:lnTo>
                  <a:pt x="0" y="692272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66796" y="3364274"/>
            <a:ext cx="8336034" cy="8336034"/>
          </a:xfrm>
          <a:custGeom>
            <a:avLst/>
            <a:gdLst/>
            <a:ahLst/>
            <a:cxnLst/>
            <a:rect r="r" b="b" t="t" l="l"/>
            <a:pathLst>
              <a:path h="8336034" w="8336034">
                <a:moveTo>
                  <a:pt x="0" y="0"/>
                </a:moveTo>
                <a:lnTo>
                  <a:pt x="8336035" y="0"/>
                </a:lnTo>
                <a:lnTo>
                  <a:pt x="8336035" y="8336035"/>
                </a:lnTo>
                <a:lnTo>
                  <a:pt x="0" y="83360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6033946" y="908461"/>
            <a:ext cx="7401556" cy="2662809"/>
          </a:xfrm>
          <a:prstGeom prst="rect">
            <a:avLst/>
          </a:prstGeom>
        </p:spPr>
        <p:txBody>
          <a:bodyPr anchor="t" rtlCol="false" tIns="0" lIns="0" bIns="0" rIns="0">
            <a:spAutoFit/>
          </a:bodyPr>
          <a:lstStyle/>
          <a:p>
            <a:pPr algn="ctr" marL="0" indent="0" lvl="0">
              <a:lnSpc>
                <a:spcPts val="2688"/>
              </a:lnSpc>
              <a:spcBef>
                <a:spcPct val="0"/>
              </a:spcBef>
            </a:pPr>
            <a:r>
              <a:rPr lang="en-US" sz="2400" u="sng">
                <a:solidFill>
                  <a:srgbClr val="0D47A1"/>
                </a:solidFill>
                <a:latin typeface="Radley"/>
                <a:ea typeface="Radley"/>
                <a:cs typeface="Radley"/>
                <a:sym typeface="Radley"/>
              </a:rPr>
              <a:t>C</a:t>
            </a:r>
            <a:r>
              <a:rPr lang="en-US" sz="2400" u="sng">
                <a:solidFill>
                  <a:srgbClr val="0D47A1"/>
                </a:solidFill>
                <a:latin typeface="Radley"/>
                <a:ea typeface="Radley"/>
                <a:cs typeface="Radley"/>
                <a:sym typeface="Radley"/>
              </a:rPr>
              <a:t>oncept</a:t>
            </a:r>
            <a:r>
              <a:rPr lang="en-US" sz="2400">
                <a:solidFill>
                  <a:srgbClr val="0D47A1"/>
                </a:solidFill>
                <a:latin typeface="Radley"/>
                <a:ea typeface="Radley"/>
                <a:cs typeface="Radley"/>
                <a:sym typeface="Radley"/>
              </a:rPr>
              <a:t>: Affordance &amp; Feedback.</a:t>
            </a:r>
          </a:p>
          <a:p>
            <a:pPr algn="ctr" marL="0" indent="0" lvl="0">
              <a:lnSpc>
                <a:spcPts val="2688"/>
              </a:lnSpc>
              <a:spcBef>
                <a:spcPct val="0"/>
              </a:spcBef>
            </a:pPr>
          </a:p>
          <a:p>
            <a:pPr algn="ctr" marL="0" indent="0" lvl="0">
              <a:lnSpc>
                <a:spcPts val="2688"/>
              </a:lnSpc>
              <a:spcBef>
                <a:spcPct val="0"/>
              </a:spcBef>
            </a:pPr>
            <a:r>
              <a:rPr lang="en-US" sz="2400" u="sng">
                <a:solidFill>
                  <a:srgbClr val="0D47A1"/>
                </a:solidFill>
                <a:latin typeface="Radley"/>
                <a:ea typeface="Radley"/>
                <a:cs typeface="Radley"/>
                <a:sym typeface="Radley"/>
              </a:rPr>
              <a:t>Improvements</a:t>
            </a:r>
            <a:r>
              <a:rPr lang="en-US" sz="2400">
                <a:solidFill>
                  <a:srgbClr val="0D47A1"/>
                </a:solidFill>
                <a:latin typeface="Radley"/>
                <a:ea typeface="Radley"/>
                <a:cs typeface="Radley"/>
                <a:sym typeface="Radley"/>
              </a:rPr>
              <a:t>:</a:t>
            </a:r>
          </a:p>
          <a:p>
            <a:pPr algn="ctr" marL="0" indent="0" lvl="0">
              <a:lnSpc>
                <a:spcPts val="2688"/>
              </a:lnSpc>
              <a:spcBef>
                <a:spcPct val="0"/>
              </a:spcBef>
            </a:pPr>
            <a:r>
              <a:rPr lang="en-US" sz="2400">
                <a:solidFill>
                  <a:srgbClr val="0D47A1"/>
                </a:solidFill>
                <a:latin typeface="Radley"/>
                <a:ea typeface="Radley"/>
                <a:cs typeface="Radley"/>
                <a:sym typeface="Radley"/>
              </a:rPr>
              <a:t>Affordance: Replaced plain text links with clear Call-to-Action (CTA) buttons.</a:t>
            </a:r>
          </a:p>
          <a:p>
            <a:pPr algn="ctr" marL="0" indent="0" lvl="0">
              <a:lnSpc>
                <a:spcPts val="2688"/>
              </a:lnSpc>
              <a:spcBef>
                <a:spcPct val="0"/>
              </a:spcBef>
            </a:pPr>
            <a:r>
              <a:rPr lang="en-US" sz="2400">
                <a:solidFill>
                  <a:srgbClr val="0D47A1"/>
                </a:solidFill>
                <a:latin typeface="Radley"/>
                <a:ea typeface="Radley"/>
                <a:cs typeface="Radley"/>
                <a:sym typeface="Radley"/>
              </a:rPr>
              <a:t>Feedback: Added color-coded labels (Green/Red) to clearly indicate system status.</a:t>
            </a:r>
          </a:p>
          <a:p>
            <a:pPr algn="l" marL="0" indent="0" lvl="0">
              <a:lnSpc>
                <a:spcPts val="2688"/>
              </a:lnSpc>
              <a:spcBef>
                <a:spcPct val="0"/>
              </a:spcBef>
            </a:pPr>
          </a:p>
        </p:txBody>
      </p:sp>
      <p:grpSp>
        <p:nvGrpSpPr>
          <p:cNvPr name="Group 9" id="9"/>
          <p:cNvGrpSpPr/>
          <p:nvPr/>
        </p:nvGrpSpPr>
        <p:grpSpPr>
          <a:xfrm rot="0">
            <a:off x="6272863" y="384463"/>
            <a:ext cx="6838529" cy="990846"/>
            <a:chOff x="0" y="0"/>
            <a:chExt cx="9118039" cy="1321127"/>
          </a:xfrm>
        </p:grpSpPr>
        <p:sp>
          <p:nvSpPr>
            <p:cNvPr name="TextBox 10" id="10"/>
            <p:cNvSpPr txBox="true"/>
            <p:nvPr/>
          </p:nvSpPr>
          <p:spPr>
            <a:xfrm rot="0">
              <a:off x="0" y="-66675"/>
              <a:ext cx="9118039" cy="696595"/>
            </a:xfrm>
            <a:prstGeom prst="rect">
              <a:avLst/>
            </a:prstGeom>
          </p:spPr>
          <p:txBody>
            <a:bodyPr anchor="t" rtlCol="false" tIns="0" lIns="0" bIns="0" rIns="0">
              <a:spAutoFit/>
            </a:bodyPr>
            <a:lstStyle/>
            <a:p>
              <a:pPr algn="l" marL="0" indent="0" lvl="0">
                <a:lnSpc>
                  <a:spcPts val="4409"/>
                </a:lnSpc>
                <a:spcBef>
                  <a:spcPct val="0"/>
                </a:spcBef>
              </a:pPr>
              <a:r>
                <a:rPr lang="en-US" sz="3150">
                  <a:solidFill>
                    <a:srgbClr val="0D47A1"/>
                  </a:solidFill>
                  <a:latin typeface="Radley"/>
                  <a:ea typeface="Radley"/>
                  <a:cs typeface="Radley"/>
                  <a:sym typeface="Radley"/>
                </a:rPr>
                <a:t>Enh</a:t>
              </a:r>
              <a:r>
                <a:rPr lang="en-US" sz="3150">
                  <a:solidFill>
                    <a:srgbClr val="0D47A1"/>
                  </a:solidFill>
                  <a:latin typeface="Radley"/>
                  <a:ea typeface="Radley"/>
                  <a:cs typeface="Radley"/>
                  <a:sym typeface="Radley"/>
                </a:rPr>
                <a:t>ancing Navigation &amp; Affordance</a:t>
              </a:r>
            </a:p>
          </p:txBody>
        </p:sp>
        <p:sp>
          <p:nvSpPr>
            <p:cNvPr name="TextBox 11" id="11"/>
            <p:cNvSpPr txBox="true"/>
            <p:nvPr/>
          </p:nvSpPr>
          <p:spPr>
            <a:xfrm rot="0">
              <a:off x="0" y="831884"/>
              <a:ext cx="9118039" cy="489244"/>
            </a:xfrm>
            <a:prstGeom prst="rect">
              <a:avLst/>
            </a:prstGeom>
          </p:spPr>
          <p:txBody>
            <a:bodyPr anchor="t" rtlCol="false" tIns="0" lIns="0" bIns="0" rIns="0">
              <a:spAutoFit/>
            </a:bodyPr>
            <a:lstStyle/>
            <a:p>
              <a:pPr algn="l" marL="0" indent="0" lvl="0">
                <a:lnSpc>
                  <a:spcPts val="2875"/>
                </a:lnSpc>
              </a:pPr>
              <a:r>
                <a:rPr lang="en-US" sz="2053">
                  <a:solidFill>
                    <a:srgbClr val="0D47A1"/>
                  </a:solidFill>
                  <a:latin typeface="Carlito"/>
                  <a:ea typeface="Carlito"/>
                  <a:cs typeface="Carlito"/>
                  <a:sym typeface="Carlito"/>
                </a:rPr>
                <a:t> </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711722" y="5492273"/>
            <a:ext cx="7925620" cy="4266613"/>
            <a:chOff x="0" y="0"/>
            <a:chExt cx="2308602" cy="1242794"/>
          </a:xfrm>
        </p:grpSpPr>
        <p:sp>
          <p:nvSpPr>
            <p:cNvPr name="Freeform 3" id="3"/>
            <p:cNvSpPr/>
            <p:nvPr/>
          </p:nvSpPr>
          <p:spPr>
            <a:xfrm flipH="false" flipV="false" rot="0">
              <a:off x="0" y="0"/>
              <a:ext cx="2308602" cy="1242794"/>
            </a:xfrm>
            <a:custGeom>
              <a:avLst/>
              <a:gdLst/>
              <a:ahLst/>
              <a:cxnLst/>
              <a:rect r="r" b="b" t="t" l="l"/>
              <a:pathLst>
                <a:path h="1242794" w="2308602">
                  <a:moveTo>
                    <a:pt x="0" y="0"/>
                  </a:moveTo>
                  <a:lnTo>
                    <a:pt x="2308602" y="0"/>
                  </a:lnTo>
                  <a:lnTo>
                    <a:pt x="2308602" y="1242794"/>
                  </a:lnTo>
                  <a:lnTo>
                    <a:pt x="0" y="1242794"/>
                  </a:lnTo>
                  <a:close/>
                </a:path>
              </a:pathLst>
            </a:custGeom>
            <a:blipFill>
              <a:blip r:embed="rId2"/>
              <a:stretch>
                <a:fillRect l="-4239" t="0" r="-4239" b="0"/>
              </a:stretch>
            </a:blipFill>
          </p:spPr>
        </p:sp>
      </p:grpSp>
      <p:grpSp>
        <p:nvGrpSpPr>
          <p:cNvPr name="Group 4" id="4"/>
          <p:cNvGrpSpPr/>
          <p:nvPr/>
        </p:nvGrpSpPr>
        <p:grpSpPr>
          <a:xfrm rot="0">
            <a:off x="9711722" y="628118"/>
            <a:ext cx="7925620" cy="4266613"/>
            <a:chOff x="0" y="0"/>
            <a:chExt cx="2308602" cy="1242794"/>
          </a:xfrm>
        </p:grpSpPr>
        <p:sp>
          <p:nvSpPr>
            <p:cNvPr name="Freeform 5" id="5"/>
            <p:cNvSpPr/>
            <p:nvPr/>
          </p:nvSpPr>
          <p:spPr>
            <a:xfrm flipH="false" flipV="false" rot="0">
              <a:off x="0" y="0"/>
              <a:ext cx="2308602" cy="1242794"/>
            </a:xfrm>
            <a:custGeom>
              <a:avLst/>
              <a:gdLst/>
              <a:ahLst/>
              <a:cxnLst/>
              <a:rect r="r" b="b" t="t" l="l"/>
              <a:pathLst>
                <a:path h="1242794" w="2308602">
                  <a:moveTo>
                    <a:pt x="0" y="0"/>
                  </a:moveTo>
                  <a:lnTo>
                    <a:pt x="2308602" y="0"/>
                  </a:lnTo>
                  <a:lnTo>
                    <a:pt x="2308602" y="1242794"/>
                  </a:lnTo>
                  <a:lnTo>
                    <a:pt x="0" y="1242794"/>
                  </a:lnTo>
                  <a:close/>
                </a:path>
              </a:pathLst>
            </a:custGeom>
            <a:blipFill>
              <a:blip r:embed="rId3"/>
              <a:stretch>
                <a:fillRect l="-13333" t="0" r="-13333" b="0"/>
              </a:stretch>
            </a:blipFill>
          </p:spPr>
        </p:sp>
      </p:grpSp>
      <p:sp>
        <p:nvSpPr>
          <p:cNvPr name="Freeform 6" id="6"/>
          <p:cNvSpPr/>
          <p:nvPr/>
        </p:nvSpPr>
        <p:spPr>
          <a:xfrm flipH="false" flipV="false" rot="0">
            <a:off x="9711722" y="-4395950"/>
            <a:ext cx="9539450" cy="9539450"/>
          </a:xfrm>
          <a:custGeom>
            <a:avLst/>
            <a:gdLst/>
            <a:ahLst/>
            <a:cxnLst/>
            <a:rect r="r" b="b" t="t" l="l"/>
            <a:pathLst>
              <a:path h="9539450" w="9539450">
                <a:moveTo>
                  <a:pt x="0" y="0"/>
                </a:moveTo>
                <a:lnTo>
                  <a:pt x="9539451" y="0"/>
                </a:lnTo>
                <a:lnTo>
                  <a:pt x="9539451" y="9539450"/>
                </a:lnTo>
                <a:lnTo>
                  <a:pt x="0" y="953945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9711722" y="5355504"/>
            <a:ext cx="9088234" cy="9088234"/>
          </a:xfrm>
          <a:custGeom>
            <a:avLst/>
            <a:gdLst/>
            <a:ahLst/>
            <a:cxnLst/>
            <a:rect r="r" b="b" t="t" l="l"/>
            <a:pathLst>
              <a:path h="9088234" w="9088234">
                <a:moveTo>
                  <a:pt x="0" y="0"/>
                </a:moveTo>
                <a:lnTo>
                  <a:pt x="9088234" y="0"/>
                </a:lnTo>
                <a:lnTo>
                  <a:pt x="9088234" y="9088233"/>
                </a:lnTo>
                <a:lnTo>
                  <a:pt x="0" y="90882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442371" y="537198"/>
            <a:ext cx="6838529" cy="990846"/>
            <a:chOff x="0" y="0"/>
            <a:chExt cx="9118039" cy="1321127"/>
          </a:xfrm>
        </p:grpSpPr>
        <p:sp>
          <p:nvSpPr>
            <p:cNvPr name="TextBox 9" id="9"/>
            <p:cNvSpPr txBox="true"/>
            <p:nvPr/>
          </p:nvSpPr>
          <p:spPr>
            <a:xfrm rot="0">
              <a:off x="0" y="-66675"/>
              <a:ext cx="9118039" cy="696595"/>
            </a:xfrm>
            <a:prstGeom prst="rect">
              <a:avLst/>
            </a:prstGeom>
          </p:spPr>
          <p:txBody>
            <a:bodyPr anchor="t" rtlCol="false" tIns="0" lIns="0" bIns="0" rIns="0">
              <a:spAutoFit/>
            </a:bodyPr>
            <a:lstStyle/>
            <a:p>
              <a:pPr algn="l" marL="0" indent="0" lvl="0">
                <a:lnSpc>
                  <a:spcPts val="4409"/>
                </a:lnSpc>
                <a:spcBef>
                  <a:spcPct val="0"/>
                </a:spcBef>
              </a:pPr>
              <a:r>
                <a:rPr lang="en-US" sz="3150">
                  <a:solidFill>
                    <a:srgbClr val="0D47A1"/>
                  </a:solidFill>
                  <a:latin typeface="Radley"/>
                  <a:ea typeface="Radley"/>
                  <a:cs typeface="Radley"/>
                  <a:sym typeface="Radley"/>
                </a:rPr>
                <a:t>Effi</a:t>
              </a:r>
              <a:r>
                <a:rPr lang="en-US" sz="3150">
                  <a:solidFill>
                    <a:srgbClr val="0D47A1"/>
                  </a:solidFill>
                  <a:latin typeface="Radley"/>
                  <a:ea typeface="Radley"/>
                  <a:cs typeface="Radley"/>
                  <a:sym typeface="Radley"/>
                </a:rPr>
                <a:t>cient Data Presentation</a:t>
              </a:r>
            </a:p>
          </p:txBody>
        </p:sp>
        <p:sp>
          <p:nvSpPr>
            <p:cNvPr name="TextBox 10" id="10"/>
            <p:cNvSpPr txBox="true"/>
            <p:nvPr/>
          </p:nvSpPr>
          <p:spPr>
            <a:xfrm rot="0">
              <a:off x="0" y="831884"/>
              <a:ext cx="9118039" cy="489244"/>
            </a:xfrm>
            <a:prstGeom prst="rect">
              <a:avLst/>
            </a:prstGeom>
          </p:spPr>
          <p:txBody>
            <a:bodyPr anchor="t" rtlCol="false" tIns="0" lIns="0" bIns="0" rIns="0">
              <a:spAutoFit/>
            </a:bodyPr>
            <a:lstStyle/>
            <a:p>
              <a:pPr algn="l" marL="0" indent="0" lvl="0">
                <a:lnSpc>
                  <a:spcPts val="2875"/>
                </a:lnSpc>
              </a:pPr>
            </a:p>
          </p:txBody>
        </p:sp>
      </p:grpSp>
      <p:sp>
        <p:nvSpPr>
          <p:cNvPr name="TextBox 11" id="11"/>
          <p:cNvSpPr txBox="true"/>
          <p:nvPr/>
        </p:nvSpPr>
        <p:spPr>
          <a:xfrm rot="0">
            <a:off x="1028700" y="2946090"/>
            <a:ext cx="7486747" cy="2996184"/>
          </a:xfrm>
          <a:prstGeom prst="rect">
            <a:avLst/>
          </a:prstGeom>
        </p:spPr>
        <p:txBody>
          <a:bodyPr anchor="t" rtlCol="false" tIns="0" lIns="0" bIns="0" rIns="0">
            <a:spAutoFit/>
          </a:bodyPr>
          <a:lstStyle/>
          <a:p>
            <a:pPr algn="ctr" marL="0" indent="0" lvl="0">
              <a:lnSpc>
                <a:spcPts val="2688"/>
              </a:lnSpc>
              <a:spcBef>
                <a:spcPct val="0"/>
              </a:spcBef>
            </a:pPr>
            <a:r>
              <a:rPr lang="en-US" sz="2400" u="sng">
                <a:solidFill>
                  <a:srgbClr val="0D47A1"/>
                </a:solidFill>
                <a:latin typeface="Radley"/>
                <a:ea typeface="Radley"/>
                <a:cs typeface="Radley"/>
                <a:sym typeface="Radley"/>
              </a:rPr>
              <a:t>C</a:t>
            </a:r>
            <a:r>
              <a:rPr lang="en-US" sz="2400" u="sng">
                <a:solidFill>
                  <a:srgbClr val="0D47A1"/>
                </a:solidFill>
                <a:latin typeface="Radley"/>
                <a:ea typeface="Radley"/>
                <a:cs typeface="Radley"/>
                <a:sym typeface="Radley"/>
              </a:rPr>
              <a:t>oncepts</a:t>
            </a:r>
            <a:r>
              <a:rPr lang="en-US" sz="2400">
                <a:solidFill>
                  <a:srgbClr val="0D47A1"/>
                </a:solidFill>
                <a:latin typeface="Radley"/>
                <a:ea typeface="Radley"/>
                <a:cs typeface="Radley"/>
                <a:sym typeface="Radley"/>
              </a:rPr>
              <a:t>: Efficiency &amp; Readability.</a:t>
            </a:r>
          </a:p>
          <a:p>
            <a:pPr algn="ctr" marL="0" indent="0" lvl="0">
              <a:lnSpc>
                <a:spcPts val="2688"/>
              </a:lnSpc>
              <a:spcBef>
                <a:spcPct val="0"/>
              </a:spcBef>
            </a:pPr>
          </a:p>
          <a:p>
            <a:pPr algn="ctr" marL="0" indent="0" lvl="0">
              <a:lnSpc>
                <a:spcPts val="2688"/>
              </a:lnSpc>
              <a:spcBef>
                <a:spcPct val="0"/>
              </a:spcBef>
            </a:pPr>
            <a:r>
              <a:rPr lang="en-US" sz="2400" u="sng">
                <a:solidFill>
                  <a:srgbClr val="0D47A1"/>
                </a:solidFill>
                <a:latin typeface="Radley"/>
                <a:ea typeface="Radley"/>
                <a:cs typeface="Radley"/>
                <a:sym typeface="Radley"/>
              </a:rPr>
              <a:t>Improvements</a:t>
            </a:r>
            <a:r>
              <a:rPr lang="en-US" sz="2400">
                <a:solidFill>
                  <a:srgbClr val="0D47A1"/>
                </a:solidFill>
                <a:latin typeface="Radley"/>
                <a:ea typeface="Radley"/>
                <a:cs typeface="Radley"/>
                <a:sym typeface="Radley"/>
              </a:rPr>
              <a:t>:</a:t>
            </a:r>
          </a:p>
          <a:p>
            <a:pPr algn="ctr" marL="0" indent="0" lvl="0">
              <a:lnSpc>
                <a:spcPts val="2688"/>
              </a:lnSpc>
              <a:spcBef>
                <a:spcPct val="0"/>
              </a:spcBef>
            </a:pPr>
          </a:p>
          <a:p>
            <a:pPr algn="ctr" marL="0" indent="0" lvl="0">
              <a:lnSpc>
                <a:spcPts val="2688"/>
              </a:lnSpc>
              <a:spcBef>
                <a:spcPct val="0"/>
              </a:spcBef>
            </a:pPr>
            <a:r>
              <a:rPr lang="en-US" sz="2400">
                <a:solidFill>
                  <a:srgbClr val="0D47A1"/>
                </a:solidFill>
                <a:latin typeface="Radley"/>
                <a:ea typeface="Radley"/>
                <a:cs typeface="Radley"/>
                <a:sym typeface="Radley"/>
              </a:rPr>
              <a:t>Filtering: Replaced long scroll with year selection.</a:t>
            </a:r>
          </a:p>
          <a:p>
            <a:pPr algn="ctr" marL="0" indent="0" lvl="0">
              <a:lnSpc>
                <a:spcPts val="2688"/>
              </a:lnSpc>
              <a:spcBef>
                <a:spcPct val="0"/>
              </a:spcBef>
            </a:pPr>
          </a:p>
          <a:p>
            <a:pPr algn="ctr" marL="0" indent="0" lvl="0">
              <a:lnSpc>
                <a:spcPts val="2688"/>
              </a:lnSpc>
              <a:spcBef>
                <a:spcPct val="0"/>
              </a:spcBef>
            </a:pPr>
            <a:r>
              <a:rPr lang="en-US" sz="2400">
                <a:solidFill>
                  <a:srgbClr val="0D47A1"/>
                </a:solidFill>
                <a:latin typeface="Radley"/>
                <a:ea typeface="Radley"/>
                <a:cs typeface="Radley"/>
                <a:sym typeface="Radley"/>
              </a:rPr>
              <a:t>Structuring: Categorized complex data for easy scanning. </a:t>
            </a:r>
          </a:p>
          <a:p>
            <a:pPr algn="l" marL="0" indent="0" lvl="0">
              <a:lnSpc>
                <a:spcPts val="2688"/>
              </a:lnSpc>
              <a:spcBef>
                <a:spcPct val="0"/>
              </a:spcBef>
            </a:pPr>
          </a:p>
        </p:txBody>
      </p:sp>
      <p:grpSp>
        <p:nvGrpSpPr>
          <p:cNvPr name="Group 12" id="12"/>
          <p:cNvGrpSpPr/>
          <p:nvPr/>
        </p:nvGrpSpPr>
        <p:grpSpPr>
          <a:xfrm rot="0">
            <a:off x="709346" y="9184102"/>
            <a:ext cx="2171730" cy="2205796"/>
            <a:chOff x="0" y="0"/>
            <a:chExt cx="812800" cy="825500"/>
          </a:xfrm>
        </p:grpSpPr>
        <p:sp>
          <p:nvSpPr>
            <p:cNvPr name="Freeform 13" id="13"/>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0D47A1"/>
            </a:solidFill>
          </p:spPr>
        </p:sp>
        <p:sp>
          <p:nvSpPr>
            <p:cNvPr name="TextBox 14" id="14"/>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7705778" cy="4266613"/>
            <a:chOff x="0" y="0"/>
            <a:chExt cx="2244566" cy="1242794"/>
          </a:xfrm>
        </p:grpSpPr>
        <p:sp>
          <p:nvSpPr>
            <p:cNvPr name="Freeform 3" id="3"/>
            <p:cNvSpPr/>
            <p:nvPr/>
          </p:nvSpPr>
          <p:spPr>
            <a:xfrm flipH="false" flipV="false" rot="0">
              <a:off x="0" y="0"/>
              <a:ext cx="2244566" cy="1242794"/>
            </a:xfrm>
            <a:custGeom>
              <a:avLst/>
              <a:gdLst/>
              <a:ahLst/>
              <a:cxnLst/>
              <a:rect r="r" b="b" t="t" l="l"/>
              <a:pathLst>
                <a:path h="1242794" w="2244566">
                  <a:moveTo>
                    <a:pt x="0" y="0"/>
                  </a:moveTo>
                  <a:lnTo>
                    <a:pt x="2244566" y="0"/>
                  </a:lnTo>
                  <a:lnTo>
                    <a:pt x="2244566" y="1242794"/>
                  </a:lnTo>
                  <a:lnTo>
                    <a:pt x="0" y="1242794"/>
                  </a:lnTo>
                  <a:close/>
                </a:path>
              </a:pathLst>
            </a:custGeom>
            <a:blipFill>
              <a:blip r:embed="rId2"/>
              <a:stretch>
                <a:fillRect l="-5787" t="0" r="-5787" b="0"/>
              </a:stretch>
            </a:blipFill>
          </p:spPr>
        </p:sp>
      </p:grpSp>
      <p:grpSp>
        <p:nvGrpSpPr>
          <p:cNvPr name="Group 4" id="4"/>
          <p:cNvGrpSpPr/>
          <p:nvPr/>
        </p:nvGrpSpPr>
        <p:grpSpPr>
          <a:xfrm rot="0">
            <a:off x="0" y="5055482"/>
            <a:ext cx="7705778" cy="5407342"/>
            <a:chOff x="0" y="0"/>
            <a:chExt cx="2244566" cy="1575069"/>
          </a:xfrm>
        </p:grpSpPr>
        <p:sp>
          <p:nvSpPr>
            <p:cNvPr name="Freeform 5" id="5"/>
            <p:cNvSpPr/>
            <p:nvPr/>
          </p:nvSpPr>
          <p:spPr>
            <a:xfrm flipH="false" flipV="false" rot="0">
              <a:off x="0" y="0"/>
              <a:ext cx="2244566" cy="1575069"/>
            </a:xfrm>
            <a:custGeom>
              <a:avLst/>
              <a:gdLst/>
              <a:ahLst/>
              <a:cxnLst/>
              <a:rect r="r" b="b" t="t" l="l"/>
              <a:pathLst>
                <a:path h="1575069" w="2244566">
                  <a:moveTo>
                    <a:pt x="0" y="0"/>
                  </a:moveTo>
                  <a:lnTo>
                    <a:pt x="2244566" y="0"/>
                  </a:lnTo>
                  <a:lnTo>
                    <a:pt x="2244566" y="1575069"/>
                  </a:lnTo>
                  <a:lnTo>
                    <a:pt x="0" y="1575069"/>
                  </a:lnTo>
                  <a:close/>
                </a:path>
              </a:pathLst>
            </a:custGeom>
            <a:blipFill>
              <a:blip r:embed="rId3"/>
              <a:stretch>
                <a:fillRect l="-574" t="0" r="-574" b="0"/>
              </a:stretch>
            </a:blipFill>
          </p:spPr>
        </p:sp>
      </p:grpSp>
      <p:sp>
        <p:nvSpPr>
          <p:cNvPr name="Freeform 6" id="6"/>
          <p:cNvSpPr/>
          <p:nvPr/>
        </p:nvSpPr>
        <p:spPr>
          <a:xfrm flipH="false" flipV="false" rot="0">
            <a:off x="-1833672" y="-5024207"/>
            <a:ext cx="9539450" cy="9539450"/>
          </a:xfrm>
          <a:custGeom>
            <a:avLst/>
            <a:gdLst/>
            <a:ahLst/>
            <a:cxnLst/>
            <a:rect r="r" b="b" t="t" l="l"/>
            <a:pathLst>
              <a:path h="9539450" w="9539450">
                <a:moveTo>
                  <a:pt x="0" y="0"/>
                </a:moveTo>
                <a:lnTo>
                  <a:pt x="9539450" y="0"/>
                </a:lnTo>
                <a:lnTo>
                  <a:pt x="9539450" y="9539450"/>
                </a:lnTo>
                <a:lnTo>
                  <a:pt x="0" y="953945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382455" y="5055482"/>
            <a:ext cx="9088234" cy="9088234"/>
          </a:xfrm>
          <a:custGeom>
            <a:avLst/>
            <a:gdLst/>
            <a:ahLst/>
            <a:cxnLst/>
            <a:rect r="r" b="b" t="t" l="l"/>
            <a:pathLst>
              <a:path h="9088234" w="9088234">
                <a:moveTo>
                  <a:pt x="0" y="0"/>
                </a:moveTo>
                <a:lnTo>
                  <a:pt x="9088233" y="0"/>
                </a:lnTo>
                <a:lnTo>
                  <a:pt x="9088233" y="9088234"/>
                </a:lnTo>
                <a:lnTo>
                  <a:pt x="0" y="908823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10096662" y="2277667"/>
            <a:ext cx="6838529" cy="990846"/>
            <a:chOff x="0" y="0"/>
            <a:chExt cx="9118039" cy="1321127"/>
          </a:xfrm>
        </p:grpSpPr>
        <p:sp>
          <p:nvSpPr>
            <p:cNvPr name="TextBox 9" id="9"/>
            <p:cNvSpPr txBox="true"/>
            <p:nvPr/>
          </p:nvSpPr>
          <p:spPr>
            <a:xfrm rot="0">
              <a:off x="0" y="-66675"/>
              <a:ext cx="9118039" cy="696595"/>
            </a:xfrm>
            <a:prstGeom prst="rect">
              <a:avLst/>
            </a:prstGeom>
          </p:spPr>
          <p:txBody>
            <a:bodyPr anchor="t" rtlCol="false" tIns="0" lIns="0" bIns="0" rIns="0">
              <a:spAutoFit/>
            </a:bodyPr>
            <a:lstStyle/>
            <a:p>
              <a:pPr algn="l" marL="0" indent="0" lvl="0">
                <a:lnSpc>
                  <a:spcPts val="4409"/>
                </a:lnSpc>
                <a:spcBef>
                  <a:spcPct val="0"/>
                </a:spcBef>
              </a:pPr>
              <a:r>
                <a:rPr lang="en-US" sz="3150">
                  <a:solidFill>
                    <a:srgbClr val="0D47A1"/>
                  </a:solidFill>
                  <a:latin typeface="Radley"/>
                  <a:ea typeface="Radley"/>
                  <a:cs typeface="Radley"/>
                  <a:sym typeface="Radley"/>
                </a:rPr>
                <a:t>Intera</a:t>
              </a:r>
              <a:r>
                <a:rPr lang="en-US" sz="3150">
                  <a:solidFill>
                    <a:srgbClr val="0D47A1"/>
                  </a:solidFill>
                  <a:latin typeface="Radley"/>
                  <a:ea typeface="Radley"/>
                  <a:cs typeface="Radley"/>
                  <a:sym typeface="Radley"/>
                </a:rPr>
                <a:t>ction &amp; Error Prevention</a:t>
              </a:r>
            </a:p>
          </p:txBody>
        </p:sp>
        <p:sp>
          <p:nvSpPr>
            <p:cNvPr name="TextBox 10" id="10"/>
            <p:cNvSpPr txBox="true"/>
            <p:nvPr/>
          </p:nvSpPr>
          <p:spPr>
            <a:xfrm rot="0">
              <a:off x="0" y="831884"/>
              <a:ext cx="9118039" cy="489244"/>
            </a:xfrm>
            <a:prstGeom prst="rect">
              <a:avLst/>
            </a:prstGeom>
          </p:spPr>
          <p:txBody>
            <a:bodyPr anchor="t" rtlCol="false" tIns="0" lIns="0" bIns="0" rIns="0">
              <a:spAutoFit/>
            </a:bodyPr>
            <a:lstStyle/>
            <a:p>
              <a:pPr algn="l" marL="0" indent="0" lvl="0">
                <a:lnSpc>
                  <a:spcPts val="2875"/>
                </a:lnSpc>
              </a:pPr>
            </a:p>
          </p:txBody>
        </p:sp>
      </p:grpSp>
      <p:sp>
        <p:nvSpPr>
          <p:cNvPr name="TextBox 11" id="11"/>
          <p:cNvSpPr txBox="true"/>
          <p:nvPr/>
        </p:nvSpPr>
        <p:spPr>
          <a:xfrm rot="0">
            <a:off x="9772553" y="3808970"/>
            <a:ext cx="7486747" cy="2329434"/>
          </a:xfrm>
          <a:prstGeom prst="rect">
            <a:avLst/>
          </a:prstGeom>
        </p:spPr>
        <p:txBody>
          <a:bodyPr anchor="t" rtlCol="false" tIns="0" lIns="0" bIns="0" rIns="0">
            <a:spAutoFit/>
          </a:bodyPr>
          <a:lstStyle/>
          <a:p>
            <a:pPr algn="ctr" marL="0" indent="0" lvl="0">
              <a:lnSpc>
                <a:spcPts val="2688"/>
              </a:lnSpc>
              <a:spcBef>
                <a:spcPct val="0"/>
              </a:spcBef>
            </a:pPr>
            <a:r>
              <a:rPr lang="en-US" sz="2400" u="sng">
                <a:solidFill>
                  <a:srgbClr val="0D47A1"/>
                </a:solidFill>
                <a:latin typeface="Radley"/>
                <a:ea typeface="Radley"/>
                <a:cs typeface="Radley"/>
                <a:sym typeface="Radley"/>
              </a:rPr>
              <a:t>C</a:t>
            </a:r>
            <a:r>
              <a:rPr lang="en-US" sz="2400" u="sng">
                <a:solidFill>
                  <a:srgbClr val="0D47A1"/>
                </a:solidFill>
                <a:latin typeface="Radley"/>
                <a:ea typeface="Radley"/>
                <a:cs typeface="Radley"/>
                <a:sym typeface="Radley"/>
              </a:rPr>
              <a:t>oncepts</a:t>
            </a:r>
            <a:r>
              <a:rPr lang="en-US" sz="2400">
                <a:solidFill>
                  <a:srgbClr val="0D47A1"/>
                </a:solidFill>
                <a:latin typeface="Radley"/>
                <a:ea typeface="Radley"/>
                <a:cs typeface="Radley"/>
                <a:sym typeface="Radley"/>
              </a:rPr>
              <a:t>: Safety, Affordance, &amp; Feedback.</a:t>
            </a:r>
          </a:p>
          <a:p>
            <a:pPr algn="ctr" marL="0" indent="0" lvl="0">
              <a:lnSpc>
                <a:spcPts val="2688"/>
              </a:lnSpc>
              <a:spcBef>
                <a:spcPct val="0"/>
              </a:spcBef>
            </a:pPr>
          </a:p>
          <a:p>
            <a:pPr algn="ctr" marL="0" indent="0" lvl="0">
              <a:lnSpc>
                <a:spcPts val="2688"/>
              </a:lnSpc>
              <a:spcBef>
                <a:spcPct val="0"/>
              </a:spcBef>
            </a:pPr>
            <a:r>
              <a:rPr lang="en-US" sz="2400" u="sng">
                <a:solidFill>
                  <a:srgbClr val="0D47A1"/>
                </a:solidFill>
                <a:latin typeface="Radley"/>
                <a:ea typeface="Radley"/>
                <a:cs typeface="Radley"/>
                <a:sym typeface="Radley"/>
              </a:rPr>
              <a:t>Improvements</a:t>
            </a:r>
            <a:r>
              <a:rPr lang="en-US" sz="2400">
                <a:solidFill>
                  <a:srgbClr val="0D47A1"/>
                </a:solidFill>
                <a:latin typeface="Radley"/>
                <a:ea typeface="Radley"/>
                <a:cs typeface="Radley"/>
                <a:sym typeface="Radley"/>
              </a:rPr>
              <a:t>:</a:t>
            </a:r>
          </a:p>
          <a:p>
            <a:pPr algn="ctr" marL="0" indent="0" lvl="0">
              <a:lnSpc>
                <a:spcPts val="2688"/>
              </a:lnSpc>
              <a:spcBef>
                <a:spcPct val="0"/>
              </a:spcBef>
            </a:pPr>
          </a:p>
          <a:p>
            <a:pPr algn="ctr" marL="0" indent="0" lvl="0">
              <a:lnSpc>
                <a:spcPts val="2688"/>
              </a:lnSpc>
              <a:spcBef>
                <a:spcPct val="0"/>
              </a:spcBef>
            </a:pPr>
            <a:r>
              <a:rPr lang="en-US" sz="2400">
                <a:solidFill>
                  <a:srgbClr val="0D47A1"/>
                </a:solidFill>
                <a:latin typeface="Radley"/>
                <a:ea typeface="Radley"/>
                <a:cs typeface="Radley"/>
                <a:sym typeface="Radley"/>
              </a:rPr>
              <a:t>Safety: Clear input fields with placeholders to prevent errors.</a:t>
            </a:r>
          </a:p>
          <a:p>
            <a:pPr algn="l" marL="0" indent="0" lvl="0">
              <a:lnSpc>
                <a:spcPts val="2688"/>
              </a:lnSpc>
              <a:spcBef>
                <a:spcPct val="0"/>
              </a:spcBef>
            </a:pPr>
            <a:r>
              <a:rPr lang="en-US" sz="2400">
                <a:solidFill>
                  <a:srgbClr val="0D47A1"/>
                </a:solidFill>
                <a:latin typeface="Radley"/>
                <a:ea typeface="Radley"/>
                <a:cs typeface="Radley"/>
                <a:sym typeface="Radley"/>
              </a:rPr>
              <a:t>Affordance: Large clickable cards for easier navigation.</a:t>
            </a:r>
          </a:p>
        </p:txBody>
      </p:sp>
      <p:grpSp>
        <p:nvGrpSpPr>
          <p:cNvPr name="Group 12" id="12"/>
          <p:cNvGrpSpPr/>
          <p:nvPr/>
        </p:nvGrpSpPr>
        <p:grpSpPr>
          <a:xfrm rot="0">
            <a:off x="14595596" y="9258300"/>
            <a:ext cx="2171730" cy="2205796"/>
            <a:chOff x="0" y="0"/>
            <a:chExt cx="812800" cy="825500"/>
          </a:xfrm>
        </p:grpSpPr>
        <p:sp>
          <p:nvSpPr>
            <p:cNvPr name="Freeform 13" id="13"/>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0D47A1"/>
            </a:solidFill>
          </p:spPr>
        </p:sp>
        <p:sp>
          <p:nvSpPr>
            <p:cNvPr name="TextBox 14" id="14"/>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3569435"/>
            <a:ext cx="9144000" cy="6811818"/>
            <a:chOff x="0" y="0"/>
            <a:chExt cx="2650302" cy="1974341"/>
          </a:xfrm>
        </p:grpSpPr>
        <p:sp>
          <p:nvSpPr>
            <p:cNvPr name="Freeform 3" id="3"/>
            <p:cNvSpPr/>
            <p:nvPr/>
          </p:nvSpPr>
          <p:spPr>
            <a:xfrm flipH="false" flipV="false" rot="0">
              <a:off x="0" y="0"/>
              <a:ext cx="2650302" cy="1974341"/>
            </a:xfrm>
            <a:custGeom>
              <a:avLst/>
              <a:gdLst/>
              <a:ahLst/>
              <a:cxnLst/>
              <a:rect r="r" b="b" t="t" l="l"/>
              <a:pathLst>
                <a:path h="1974341" w="2650302">
                  <a:moveTo>
                    <a:pt x="0" y="0"/>
                  </a:moveTo>
                  <a:lnTo>
                    <a:pt x="2650302" y="0"/>
                  </a:lnTo>
                  <a:lnTo>
                    <a:pt x="2650302" y="1974341"/>
                  </a:lnTo>
                  <a:lnTo>
                    <a:pt x="0" y="1974341"/>
                  </a:lnTo>
                  <a:close/>
                </a:path>
              </a:pathLst>
            </a:custGeom>
            <a:blipFill>
              <a:blip r:embed="rId2"/>
              <a:stretch>
                <a:fillRect l="-419" t="0" r="-419" b="0"/>
              </a:stretch>
            </a:blipFill>
          </p:spPr>
        </p:sp>
      </p:grpSp>
      <p:grpSp>
        <p:nvGrpSpPr>
          <p:cNvPr name="Group 4" id="4"/>
          <p:cNvGrpSpPr/>
          <p:nvPr/>
        </p:nvGrpSpPr>
        <p:grpSpPr>
          <a:xfrm rot="0">
            <a:off x="-586799" y="3292456"/>
            <a:ext cx="7997478" cy="6994544"/>
            <a:chOff x="0" y="0"/>
            <a:chExt cx="3412395" cy="2984460"/>
          </a:xfrm>
        </p:grpSpPr>
        <p:sp>
          <p:nvSpPr>
            <p:cNvPr name="Freeform 5" id="5"/>
            <p:cNvSpPr/>
            <p:nvPr/>
          </p:nvSpPr>
          <p:spPr>
            <a:xfrm flipH="false" flipV="false" rot="0">
              <a:off x="0" y="0"/>
              <a:ext cx="3412395" cy="2984459"/>
            </a:xfrm>
            <a:custGeom>
              <a:avLst/>
              <a:gdLst/>
              <a:ahLst/>
              <a:cxnLst/>
              <a:rect r="r" b="b" t="t" l="l"/>
              <a:pathLst>
                <a:path h="2984459" w="3412395">
                  <a:moveTo>
                    <a:pt x="0" y="0"/>
                  </a:moveTo>
                  <a:lnTo>
                    <a:pt x="3412395" y="0"/>
                  </a:lnTo>
                  <a:lnTo>
                    <a:pt x="3412395" y="2984459"/>
                  </a:lnTo>
                  <a:lnTo>
                    <a:pt x="0" y="2984459"/>
                  </a:lnTo>
                  <a:close/>
                </a:path>
              </a:pathLst>
            </a:custGeom>
            <a:blipFill>
              <a:blip r:embed="rId3"/>
              <a:stretch>
                <a:fillRect l="0" t="-4310" r="0" b="-4310"/>
              </a:stretch>
            </a:blipFill>
          </p:spPr>
        </p:sp>
      </p:grpSp>
      <p:sp>
        <p:nvSpPr>
          <p:cNvPr name="Freeform 6" id="6"/>
          <p:cNvSpPr/>
          <p:nvPr/>
        </p:nvSpPr>
        <p:spPr>
          <a:xfrm flipH="false" flipV="false" rot="0">
            <a:off x="-771268" y="3292456"/>
            <a:ext cx="9088234" cy="9088234"/>
          </a:xfrm>
          <a:custGeom>
            <a:avLst/>
            <a:gdLst/>
            <a:ahLst/>
            <a:cxnLst/>
            <a:rect r="r" b="b" t="t" l="l"/>
            <a:pathLst>
              <a:path h="9088234" w="9088234">
                <a:moveTo>
                  <a:pt x="0" y="0"/>
                </a:moveTo>
                <a:lnTo>
                  <a:pt x="9088234" y="0"/>
                </a:lnTo>
                <a:lnTo>
                  <a:pt x="9088234" y="9088234"/>
                </a:lnTo>
                <a:lnTo>
                  <a:pt x="0" y="908823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5918876" y="963022"/>
            <a:ext cx="8040153" cy="2329434"/>
          </a:xfrm>
          <a:prstGeom prst="rect">
            <a:avLst/>
          </a:prstGeom>
        </p:spPr>
        <p:txBody>
          <a:bodyPr anchor="t" rtlCol="false" tIns="0" lIns="0" bIns="0" rIns="0">
            <a:spAutoFit/>
          </a:bodyPr>
          <a:lstStyle/>
          <a:p>
            <a:pPr algn="ctr" marL="0" indent="0" lvl="0">
              <a:lnSpc>
                <a:spcPts val="2688"/>
              </a:lnSpc>
              <a:spcBef>
                <a:spcPct val="0"/>
              </a:spcBef>
            </a:pPr>
            <a:r>
              <a:rPr lang="en-US" sz="2400" u="sng">
                <a:solidFill>
                  <a:srgbClr val="0D47A1"/>
                </a:solidFill>
                <a:latin typeface="Radley"/>
                <a:ea typeface="Radley"/>
                <a:cs typeface="Radley"/>
                <a:sym typeface="Radley"/>
              </a:rPr>
              <a:t>C</a:t>
            </a:r>
            <a:r>
              <a:rPr lang="en-US" sz="2400" u="sng">
                <a:solidFill>
                  <a:srgbClr val="0D47A1"/>
                </a:solidFill>
                <a:latin typeface="Radley"/>
                <a:ea typeface="Radley"/>
                <a:cs typeface="Radley"/>
                <a:sym typeface="Radley"/>
              </a:rPr>
              <a:t>oncepts</a:t>
            </a:r>
            <a:r>
              <a:rPr lang="en-US" sz="2400">
                <a:solidFill>
                  <a:srgbClr val="0D47A1"/>
                </a:solidFill>
                <a:latin typeface="Radley"/>
                <a:ea typeface="Radley"/>
                <a:cs typeface="Radley"/>
                <a:sym typeface="Radley"/>
              </a:rPr>
              <a:t>: Aesthetic Minimalist Design &amp; Visual Hierarchy.</a:t>
            </a:r>
          </a:p>
          <a:p>
            <a:pPr algn="ctr" marL="0" indent="0" lvl="0">
              <a:lnSpc>
                <a:spcPts val="2688"/>
              </a:lnSpc>
              <a:spcBef>
                <a:spcPct val="0"/>
              </a:spcBef>
            </a:pPr>
          </a:p>
          <a:p>
            <a:pPr algn="ctr" marL="0" indent="0" lvl="0">
              <a:lnSpc>
                <a:spcPts val="2688"/>
              </a:lnSpc>
              <a:spcBef>
                <a:spcPct val="0"/>
              </a:spcBef>
            </a:pPr>
            <a:r>
              <a:rPr lang="en-US" sz="2400" u="sng">
                <a:solidFill>
                  <a:srgbClr val="0D47A1"/>
                </a:solidFill>
                <a:latin typeface="Radley"/>
                <a:ea typeface="Radley"/>
                <a:cs typeface="Radley"/>
                <a:sym typeface="Radley"/>
              </a:rPr>
              <a:t>Improvements</a:t>
            </a:r>
            <a:r>
              <a:rPr lang="en-US" sz="2400">
                <a:solidFill>
                  <a:srgbClr val="0D47A1"/>
                </a:solidFill>
                <a:latin typeface="Radley"/>
                <a:ea typeface="Radley"/>
                <a:cs typeface="Radley"/>
                <a:sym typeface="Radley"/>
              </a:rPr>
              <a:t>:</a:t>
            </a:r>
          </a:p>
          <a:p>
            <a:pPr algn="ctr" marL="0" indent="0" lvl="0">
              <a:lnSpc>
                <a:spcPts val="2688"/>
              </a:lnSpc>
              <a:spcBef>
                <a:spcPct val="0"/>
              </a:spcBef>
            </a:pPr>
            <a:r>
              <a:rPr lang="en-US" sz="2400">
                <a:solidFill>
                  <a:srgbClr val="0D47A1"/>
                </a:solidFill>
                <a:latin typeface="Radley"/>
                <a:ea typeface="Radley"/>
                <a:cs typeface="Radley"/>
                <a:sym typeface="Radley"/>
              </a:rPr>
              <a:t>Minimalism: Removed heavy grid lines to reduce visual clutter.</a:t>
            </a:r>
          </a:p>
          <a:p>
            <a:pPr algn="ctr" marL="0" indent="0" lvl="0">
              <a:lnSpc>
                <a:spcPts val="2688"/>
              </a:lnSpc>
              <a:spcBef>
                <a:spcPct val="0"/>
              </a:spcBef>
            </a:pPr>
            <a:r>
              <a:rPr lang="en-US" sz="2400">
                <a:solidFill>
                  <a:srgbClr val="0D47A1"/>
                </a:solidFill>
                <a:latin typeface="Radley"/>
                <a:ea typeface="Radley"/>
                <a:cs typeface="Radley"/>
                <a:sym typeface="Radley"/>
              </a:rPr>
              <a:t>Scannability: Added whitespace and distinct headers for faster data retrieval.</a:t>
            </a:r>
          </a:p>
        </p:txBody>
      </p:sp>
      <p:grpSp>
        <p:nvGrpSpPr>
          <p:cNvPr name="Group 8" id="8"/>
          <p:cNvGrpSpPr/>
          <p:nvPr/>
        </p:nvGrpSpPr>
        <p:grpSpPr>
          <a:xfrm rot="0">
            <a:off x="6519688" y="270330"/>
            <a:ext cx="6838529" cy="990846"/>
            <a:chOff x="0" y="0"/>
            <a:chExt cx="9118039" cy="1321127"/>
          </a:xfrm>
        </p:grpSpPr>
        <p:sp>
          <p:nvSpPr>
            <p:cNvPr name="TextBox 9" id="9"/>
            <p:cNvSpPr txBox="true"/>
            <p:nvPr/>
          </p:nvSpPr>
          <p:spPr>
            <a:xfrm rot="0">
              <a:off x="0" y="-66675"/>
              <a:ext cx="9118039" cy="696595"/>
            </a:xfrm>
            <a:prstGeom prst="rect">
              <a:avLst/>
            </a:prstGeom>
          </p:spPr>
          <p:txBody>
            <a:bodyPr anchor="t" rtlCol="false" tIns="0" lIns="0" bIns="0" rIns="0">
              <a:spAutoFit/>
            </a:bodyPr>
            <a:lstStyle/>
            <a:p>
              <a:pPr algn="l" marL="0" indent="0" lvl="0">
                <a:lnSpc>
                  <a:spcPts val="4409"/>
                </a:lnSpc>
                <a:spcBef>
                  <a:spcPct val="0"/>
                </a:spcBef>
              </a:pPr>
              <a:r>
                <a:rPr lang="en-US" sz="3150">
                  <a:solidFill>
                    <a:srgbClr val="0D47A1"/>
                  </a:solidFill>
                  <a:latin typeface="Radley"/>
                  <a:ea typeface="Radley"/>
                  <a:cs typeface="Radley"/>
                  <a:sym typeface="Radley"/>
                </a:rPr>
                <a:t>Enh</a:t>
              </a:r>
              <a:r>
                <a:rPr lang="en-US" sz="3150">
                  <a:solidFill>
                    <a:srgbClr val="0D47A1"/>
                  </a:solidFill>
                  <a:latin typeface="Radley"/>
                  <a:ea typeface="Radley"/>
                  <a:cs typeface="Radley"/>
                  <a:sym typeface="Radley"/>
                </a:rPr>
                <a:t>ancing Readability (Data Tables)</a:t>
              </a:r>
            </a:p>
          </p:txBody>
        </p:sp>
        <p:sp>
          <p:nvSpPr>
            <p:cNvPr name="TextBox 10" id="10"/>
            <p:cNvSpPr txBox="true"/>
            <p:nvPr/>
          </p:nvSpPr>
          <p:spPr>
            <a:xfrm rot="0">
              <a:off x="0" y="831884"/>
              <a:ext cx="9118039" cy="489244"/>
            </a:xfrm>
            <a:prstGeom prst="rect">
              <a:avLst/>
            </a:prstGeom>
          </p:spPr>
          <p:txBody>
            <a:bodyPr anchor="t" rtlCol="false" tIns="0" lIns="0" bIns="0" rIns="0">
              <a:spAutoFit/>
            </a:bodyPr>
            <a:lstStyle/>
            <a:p>
              <a:pPr algn="l" marL="0" indent="0" lvl="0">
                <a:lnSpc>
                  <a:spcPts val="2875"/>
                </a:lnSpc>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1333603" y="1766161"/>
            <a:ext cx="7230865" cy="5867400"/>
            <a:chOff x="0" y="0"/>
            <a:chExt cx="9641153" cy="7823200"/>
          </a:xfrm>
        </p:grpSpPr>
        <p:sp>
          <p:nvSpPr>
            <p:cNvPr name="TextBox 5" id="5"/>
            <p:cNvSpPr txBox="true"/>
            <p:nvPr/>
          </p:nvSpPr>
          <p:spPr>
            <a:xfrm rot="0">
              <a:off x="26326" y="57150"/>
              <a:ext cx="9614826"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0D47A1"/>
                  </a:solidFill>
                  <a:latin typeface="Radley Italics"/>
                  <a:ea typeface="Radley Italics"/>
                  <a:cs typeface="Radley Italics"/>
                  <a:sym typeface="Radley Italics"/>
                </a:rPr>
                <a:t>Usability Goals</a:t>
              </a:r>
            </a:p>
          </p:txBody>
        </p:sp>
        <p:sp>
          <p:nvSpPr>
            <p:cNvPr name="TextBox 6" id="6"/>
            <p:cNvSpPr txBox="true"/>
            <p:nvPr/>
          </p:nvSpPr>
          <p:spPr>
            <a:xfrm rot="0">
              <a:off x="26326" y="2387600"/>
              <a:ext cx="9614826" cy="20955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0D47A1"/>
                  </a:solidFill>
                  <a:latin typeface="Radley"/>
                  <a:ea typeface="Radley"/>
                  <a:cs typeface="Radley"/>
                  <a:sym typeface="Radley"/>
                </a:rPr>
                <a:t>Improving Efficiency and Learnability for Enhanced User Experience</a:t>
              </a:r>
            </a:p>
          </p:txBody>
        </p:sp>
        <p:sp>
          <p:nvSpPr>
            <p:cNvPr name="AutoShape 7" id="7"/>
            <p:cNvSpPr/>
            <p:nvPr/>
          </p:nvSpPr>
          <p:spPr>
            <a:xfrm>
              <a:off x="0" y="1901614"/>
              <a:ext cx="9614826" cy="0"/>
            </a:xfrm>
            <a:prstGeom prst="line">
              <a:avLst/>
            </a:prstGeom>
            <a:ln cap="flat" w="25400">
              <a:solidFill>
                <a:srgbClr val="0D47A1"/>
              </a:solidFill>
              <a:prstDash val="solid"/>
              <a:headEnd type="none" len="sm" w="sm"/>
              <a:tailEnd type="none" len="sm" w="sm"/>
            </a:ln>
          </p:spPr>
        </p:sp>
        <p:sp>
          <p:nvSpPr>
            <p:cNvPr name="TextBox 8" id="8"/>
            <p:cNvSpPr txBox="true"/>
            <p:nvPr/>
          </p:nvSpPr>
          <p:spPr>
            <a:xfrm rot="0">
              <a:off x="26326" y="5108575"/>
              <a:ext cx="9588500" cy="2714625"/>
            </a:xfrm>
            <a:prstGeom prst="rect">
              <a:avLst/>
            </a:prstGeom>
          </p:spPr>
          <p:txBody>
            <a:bodyPr anchor="t" rtlCol="false" tIns="0" lIns="0" bIns="0" rIns="0">
              <a:spAutoFit/>
            </a:bodyPr>
            <a:lstStyle/>
            <a:p>
              <a:pPr algn="l" marL="0" indent="0" lvl="0">
                <a:lnSpc>
                  <a:spcPts val="2639"/>
                </a:lnSpc>
              </a:pPr>
              <a:r>
                <a:rPr lang="en-US" sz="2199">
                  <a:solidFill>
                    <a:srgbClr val="0D47A1"/>
                  </a:solidFill>
                  <a:latin typeface="Carlito"/>
                  <a:ea typeface="Carlito"/>
                  <a:cs typeface="Carlito"/>
                  <a:sym typeface="Carlito"/>
                </a:rPr>
                <a:t>Our project focused on </a:t>
              </a:r>
              <a:r>
                <a:rPr lang="en-US" b="true" sz="2199">
                  <a:solidFill>
                    <a:srgbClr val="0D47A1"/>
                  </a:solidFill>
                  <a:latin typeface="Carlito Bold"/>
                  <a:ea typeface="Carlito Bold"/>
                  <a:cs typeface="Carlito Bold"/>
                  <a:sym typeface="Carlito Bold"/>
                </a:rPr>
                <a:t>maximizing efficiency</a:t>
              </a:r>
              <a:r>
                <a:rPr lang="en-US" sz="2199">
                  <a:solidFill>
                    <a:srgbClr val="0D47A1"/>
                  </a:solidFill>
                  <a:latin typeface="Carlito"/>
                  <a:ea typeface="Carlito"/>
                  <a:cs typeface="Carlito"/>
                  <a:sym typeface="Carlito"/>
                </a:rPr>
                <a:t> and </a:t>
              </a:r>
              <a:r>
                <a:rPr lang="en-US" b="true" sz="2199">
                  <a:solidFill>
                    <a:srgbClr val="0D47A1"/>
                  </a:solidFill>
                  <a:latin typeface="Carlito Bold"/>
                  <a:ea typeface="Carlito Bold"/>
                  <a:cs typeface="Carlito Bold"/>
                  <a:sym typeface="Carlito Bold"/>
                </a:rPr>
                <a:t>enhancing learnability</a:t>
              </a:r>
              <a:r>
                <a:rPr lang="en-US" sz="2199">
                  <a:solidFill>
                    <a:srgbClr val="0D47A1"/>
                  </a:solidFill>
                  <a:latin typeface="Carlito"/>
                  <a:ea typeface="Carlito"/>
                  <a:cs typeface="Carlito"/>
                  <a:sym typeface="Carlito"/>
                </a:rPr>
                <a:t> to ensure users can navigate the redesigned site effortlessly. By prioritizing these goals, we aimed to create an intuitive interface that reduces frustration and enhances overall satisfaction. This approach not only streamlines user interactions but also supports effective information retrieval.</a:t>
              </a:r>
            </a:p>
          </p:txBody>
        </p:sp>
      </p:grpSp>
      <p:grpSp>
        <p:nvGrpSpPr>
          <p:cNvPr name="Group 9" id="9"/>
          <p:cNvGrpSpPr/>
          <p:nvPr/>
        </p:nvGrpSpPr>
        <p:grpSpPr>
          <a:xfrm rot="0">
            <a:off x="666750" y="9184102"/>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0D47A1"/>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description>عرض تقديمي - Redesigning the Egyptian Tansik Government Website</dc:description>
  <dc:identifier>DAG7s5mI3rc</dc:identifier>
  <dcterms:modified xsi:type="dcterms:W3CDTF">2011-08-01T06:04:30Z</dcterms:modified>
  <cp:revision>1</cp:revision>
  <dc:title>عرض تقديمي - Redesigning the Egyptian Tansik Government Website</dc:title>
</cp:coreProperties>
</file>

<file path=docProps/thumbnail.jpeg>
</file>